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Lst>
  <p:sldSz cx="35661600" cy="51206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25" d="100"/>
          <a:sy n="25" d="100"/>
        </p:scale>
        <p:origin x="442" y="-44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ableStyles" Target="tableStyles.xml"/><Relationship Id="rId5" Type="http://schemas.openxmlformats.org/officeDocument/2006/relationships/theme" Target="theme/theme1.xml"/><Relationship Id="rId4"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3" Type="http://schemas.openxmlformats.org/officeDocument/2006/relationships/image" Target="../media/image3.emf"/><Relationship Id="rId7" Type="http://schemas.openxmlformats.org/officeDocument/2006/relationships/image" Target="../media/image7.emf"/><Relationship Id="rId2" Type="http://schemas.openxmlformats.org/officeDocument/2006/relationships/image" Target="../media/image2.emf"/><Relationship Id="rId1" Type="http://schemas.openxmlformats.org/officeDocument/2006/relationships/image" Target="../media/image1.emf"/><Relationship Id="rId6" Type="http://schemas.openxmlformats.org/officeDocument/2006/relationships/image" Target="../media/image6.emf"/><Relationship Id="rId5" Type="http://schemas.openxmlformats.org/officeDocument/2006/relationships/image" Target="../media/image5.emf"/><Relationship Id="rId4" Type="http://schemas.openxmlformats.org/officeDocument/2006/relationships/image" Target="../media/image4.emf"/></Relationships>
</file>

<file path=ppt/media/image10.jpeg>
</file>

<file path=ppt/media/image11.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674620" y="8380311"/>
            <a:ext cx="30312360" cy="17827413"/>
          </a:xfrm>
        </p:spPr>
        <p:txBody>
          <a:bodyPr anchor="b"/>
          <a:lstStyle>
            <a:lvl1pPr algn="ctr">
              <a:defRPr sz="23400"/>
            </a:lvl1pPr>
          </a:lstStyle>
          <a:p>
            <a:r>
              <a:rPr lang="en-US"/>
              <a:t>Click to edit Master title style</a:t>
            </a:r>
            <a:endParaRPr lang="en-US" dirty="0"/>
          </a:p>
        </p:txBody>
      </p:sp>
      <p:sp>
        <p:nvSpPr>
          <p:cNvPr id="3" name="Subtitle 2"/>
          <p:cNvSpPr>
            <a:spLocks noGrp="1"/>
          </p:cNvSpPr>
          <p:nvPr>
            <p:ph type="subTitle" idx="1"/>
          </p:nvPr>
        </p:nvSpPr>
        <p:spPr>
          <a:xfrm>
            <a:off x="4457700" y="26895217"/>
            <a:ext cx="26746200" cy="12363023"/>
          </a:xfrm>
        </p:spPr>
        <p:txBody>
          <a:bodyPr/>
          <a:lstStyle>
            <a:lvl1pPr marL="0" indent="0" algn="ctr">
              <a:buNone/>
              <a:defRPr sz="9360"/>
            </a:lvl1pPr>
            <a:lvl2pPr marL="1783080" indent="0" algn="ctr">
              <a:buNone/>
              <a:defRPr sz="7800"/>
            </a:lvl2pPr>
            <a:lvl3pPr marL="3566160" indent="0" algn="ctr">
              <a:buNone/>
              <a:defRPr sz="7020"/>
            </a:lvl3pPr>
            <a:lvl4pPr marL="5349240" indent="0" algn="ctr">
              <a:buNone/>
              <a:defRPr sz="6240"/>
            </a:lvl4pPr>
            <a:lvl5pPr marL="7132320" indent="0" algn="ctr">
              <a:buNone/>
              <a:defRPr sz="6240"/>
            </a:lvl5pPr>
            <a:lvl6pPr marL="8915400" indent="0" algn="ctr">
              <a:buNone/>
              <a:defRPr sz="6240"/>
            </a:lvl6pPr>
            <a:lvl7pPr marL="10698480" indent="0" algn="ctr">
              <a:buNone/>
              <a:defRPr sz="6240"/>
            </a:lvl7pPr>
            <a:lvl8pPr marL="12481560" indent="0" algn="ctr">
              <a:buNone/>
              <a:defRPr sz="6240"/>
            </a:lvl8pPr>
            <a:lvl9pPr marL="14264640" indent="0" algn="ctr">
              <a:buNone/>
              <a:defRPr sz="624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94BCF9E-0976-44A5-82D5-0CB284196357}" type="datetimeFigureOut">
              <a:rPr lang="en-US" smtClean="0"/>
              <a:t>4/15/2018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3E7923F-112D-4410-9361-AD2197BC6D07}" type="slidenum">
              <a:rPr lang="en-US" smtClean="0"/>
              <a:t>‹#›</a:t>
            </a:fld>
            <a:endParaRPr lang="en-US"/>
          </a:p>
        </p:txBody>
      </p:sp>
    </p:spTree>
    <p:extLst>
      <p:ext uri="{BB962C8B-B14F-4D97-AF65-F5344CB8AC3E}">
        <p14:creationId xmlns:p14="http://schemas.microsoft.com/office/powerpoint/2010/main" val="3070267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94BCF9E-0976-44A5-82D5-0CB284196357}" type="datetimeFigureOut">
              <a:rPr lang="en-US" smtClean="0"/>
              <a:t>4/15/2018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3E7923F-112D-4410-9361-AD2197BC6D07}" type="slidenum">
              <a:rPr lang="en-US" smtClean="0"/>
              <a:t>‹#›</a:t>
            </a:fld>
            <a:endParaRPr lang="en-US"/>
          </a:p>
        </p:txBody>
      </p:sp>
    </p:spTree>
    <p:extLst>
      <p:ext uri="{BB962C8B-B14F-4D97-AF65-F5344CB8AC3E}">
        <p14:creationId xmlns:p14="http://schemas.microsoft.com/office/powerpoint/2010/main" val="40827402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5520334" y="2726267"/>
            <a:ext cx="7689533" cy="43395057"/>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451737" y="2726267"/>
            <a:ext cx="22622828" cy="4339505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94BCF9E-0976-44A5-82D5-0CB284196357}" type="datetimeFigureOut">
              <a:rPr lang="en-US" smtClean="0"/>
              <a:t>4/15/2018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3E7923F-112D-4410-9361-AD2197BC6D07}" type="slidenum">
              <a:rPr lang="en-US" smtClean="0"/>
              <a:t>‹#›</a:t>
            </a:fld>
            <a:endParaRPr lang="en-US"/>
          </a:p>
        </p:txBody>
      </p:sp>
    </p:spTree>
    <p:extLst>
      <p:ext uri="{BB962C8B-B14F-4D97-AF65-F5344CB8AC3E}">
        <p14:creationId xmlns:p14="http://schemas.microsoft.com/office/powerpoint/2010/main" val="1440841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94BCF9E-0976-44A5-82D5-0CB284196357}" type="datetimeFigureOut">
              <a:rPr lang="en-US" smtClean="0"/>
              <a:t>4/15/2018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3E7923F-112D-4410-9361-AD2197BC6D07}" type="slidenum">
              <a:rPr lang="en-US" smtClean="0"/>
              <a:t>‹#›</a:t>
            </a:fld>
            <a:endParaRPr lang="en-US"/>
          </a:p>
        </p:txBody>
      </p:sp>
    </p:spTree>
    <p:extLst>
      <p:ext uri="{BB962C8B-B14F-4D97-AF65-F5344CB8AC3E}">
        <p14:creationId xmlns:p14="http://schemas.microsoft.com/office/powerpoint/2010/main" val="16438579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433163" y="12766055"/>
            <a:ext cx="30758130" cy="21300436"/>
          </a:xfrm>
        </p:spPr>
        <p:txBody>
          <a:bodyPr anchor="b"/>
          <a:lstStyle>
            <a:lvl1pPr>
              <a:defRPr sz="23400"/>
            </a:lvl1pPr>
          </a:lstStyle>
          <a:p>
            <a:r>
              <a:rPr lang="en-US"/>
              <a:t>Click to edit Master title style</a:t>
            </a:r>
            <a:endParaRPr lang="en-US" dirty="0"/>
          </a:p>
        </p:txBody>
      </p:sp>
      <p:sp>
        <p:nvSpPr>
          <p:cNvPr id="3" name="Text Placeholder 2"/>
          <p:cNvSpPr>
            <a:spLocks noGrp="1"/>
          </p:cNvSpPr>
          <p:nvPr>
            <p:ph type="body" idx="1"/>
          </p:nvPr>
        </p:nvSpPr>
        <p:spPr>
          <a:xfrm>
            <a:off x="2433163" y="34268002"/>
            <a:ext cx="30758130" cy="11201396"/>
          </a:xfrm>
        </p:spPr>
        <p:txBody>
          <a:bodyPr/>
          <a:lstStyle>
            <a:lvl1pPr marL="0" indent="0">
              <a:buNone/>
              <a:defRPr sz="9360">
                <a:solidFill>
                  <a:schemeClr val="tx1"/>
                </a:solidFill>
              </a:defRPr>
            </a:lvl1pPr>
            <a:lvl2pPr marL="1783080" indent="0">
              <a:buNone/>
              <a:defRPr sz="7800">
                <a:solidFill>
                  <a:schemeClr val="tx1">
                    <a:tint val="75000"/>
                  </a:schemeClr>
                </a:solidFill>
              </a:defRPr>
            </a:lvl2pPr>
            <a:lvl3pPr marL="3566160" indent="0">
              <a:buNone/>
              <a:defRPr sz="7020">
                <a:solidFill>
                  <a:schemeClr val="tx1">
                    <a:tint val="75000"/>
                  </a:schemeClr>
                </a:solidFill>
              </a:defRPr>
            </a:lvl3pPr>
            <a:lvl4pPr marL="5349240" indent="0">
              <a:buNone/>
              <a:defRPr sz="6240">
                <a:solidFill>
                  <a:schemeClr val="tx1">
                    <a:tint val="75000"/>
                  </a:schemeClr>
                </a:solidFill>
              </a:defRPr>
            </a:lvl4pPr>
            <a:lvl5pPr marL="7132320" indent="0">
              <a:buNone/>
              <a:defRPr sz="6240">
                <a:solidFill>
                  <a:schemeClr val="tx1">
                    <a:tint val="75000"/>
                  </a:schemeClr>
                </a:solidFill>
              </a:defRPr>
            </a:lvl5pPr>
            <a:lvl6pPr marL="8915400" indent="0">
              <a:buNone/>
              <a:defRPr sz="6240">
                <a:solidFill>
                  <a:schemeClr val="tx1">
                    <a:tint val="75000"/>
                  </a:schemeClr>
                </a:solidFill>
              </a:defRPr>
            </a:lvl6pPr>
            <a:lvl7pPr marL="10698480" indent="0">
              <a:buNone/>
              <a:defRPr sz="6240">
                <a:solidFill>
                  <a:schemeClr val="tx1">
                    <a:tint val="75000"/>
                  </a:schemeClr>
                </a:solidFill>
              </a:defRPr>
            </a:lvl7pPr>
            <a:lvl8pPr marL="12481560" indent="0">
              <a:buNone/>
              <a:defRPr sz="6240">
                <a:solidFill>
                  <a:schemeClr val="tx1">
                    <a:tint val="75000"/>
                  </a:schemeClr>
                </a:solidFill>
              </a:defRPr>
            </a:lvl8pPr>
            <a:lvl9pPr marL="14264640" indent="0">
              <a:buNone/>
              <a:defRPr sz="624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94BCF9E-0976-44A5-82D5-0CB284196357}" type="datetimeFigureOut">
              <a:rPr lang="en-US" smtClean="0"/>
              <a:t>4/15/2018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3E7923F-112D-4410-9361-AD2197BC6D07}" type="slidenum">
              <a:rPr lang="en-US" smtClean="0"/>
              <a:t>‹#›</a:t>
            </a:fld>
            <a:endParaRPr lang="en-US"/>
          </a:p>
        </p:txBody>
      </p:sp>
    </p:spTree>
    <p:extLst>
      <p:ext uri="{BB962C8B-B14F-4D97-AF65-F5344CB8AC3E}">
        <p14:creationId xmlns:p14="http://schemas.microsoft.com/office/powerpoint/2010/main" val="12437722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451735" y="13631334"/>
            <a:ext cx="15156180" cy="3248999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8053685" y="13631334"/>
            <a:ext cx="15156180" cy="3248999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94BCF9E-0976-44A5-82D5-0CB284196357}" type="datetimeFigureOut">
              <a:rPr lang="en-US" smtClean="0"/>
              <a:t>4/15/2018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3E7923F-112D-4410-9361-AD2197BC6D07}" type="slidenum">
              <a:rPr lang="en-US" smtClean="0"/>
              <a:t>‹#›</a:t>
            </a:fld>
            <a:endParaRPr lang="en-US"/>
          </a:p>
        </p:txBody>
      </p:sp>
    </p:spTree>
    <p:extLst>
      <p:ext uri="{BB962C8B-B14F-4D97-AF65-F5344CB8AC3E}">
        <p14:creationId xmlns:p14="http://schemas.microsoft.com/office/powerpoint/2010/main" val="4717612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456380" y="2726278"/>
            <a:ext cx="30758130" cy="98975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2456384" y="12552684"/>
            <a:ext cx="15086526" cy="6151876"/>
          </a:xfrm>
        </p:spPr>
        <p:txBody>
          <a:bodyPr anchor="b"/>
          <a:lstStyle>
            <a:lvl1pPr marL="0" indent="0">
              <a:buNone/>
              <a:defRPr sz="9360" b="1"/>
            </a:lvl1pPr>
            <a:lvl2pPr marL="1783080" indent="0">
              <a:buNone/>
              <a:defRPr sz="7800" b="1"/>
            </a:lvl2pPr>
            <a:lvl3pPr marL="3566160" indent="0">
              <a:buNone/>
              <a:defRPr sz="7020" b="1"/>
            </a:lvl3pPr>
            <a:lvl4pPr marL="5349240" indent="0">
              <a:buNone/>
              <a:defRPr sz="6240" b="1"/>
            </a:lvl4pPr>
            <a:lvl5pPr marL="7132320" indent="0">
              <a:buNone/>
              <a:defRPr sz="6240" b="1"/>
            </a:lvl5pPr>
            <a:lvl6pPr marL="8915400" indent="0">
              <a:buNone/>
              <a:defRPr sz="6240" b="1"/>
            </a:lvl6pPr>
            <a:lvl7pPr marL="10698480" indent="0">
              <a:buNone/>
              <a:defRPr sz="6240" b="1"/>
            </a:lvl7pPr>
            <a:lvl8pPr marL="12481560" indent="0">
              <a:buNone/>
              <a:defRPr sz="6240" b="1"/>
            </a:lvl8pPr>
            <a:lvl9pPr marL="14264640" indent="0">
              <a:buNone/>
              <a:defRPr sz="6240" b="1"/>
            </a:lvl9pPr>
          </a:lstStyle>
          <a:p>
            <a:pPr lvl="0"/>
            <a:r>
              <a:rPr lang="en-US"/>
              <a:t>Edit Master text styles</a:t>
            </a:r>
          </a:p>
        </p:txBody>
      </p:sp>
      <p:sp>
        <p:nvSpPr>
          <p:cNvPr id="4" name="Content Placeholder 3"/>
          <p:cNvSpPr>
            <a:spLocks noGrp="1"/>
          </p:cNvSpPr>
          <p:nvPr>
            <p:ph sz="half" idx="2"/>
          </p:nvPr>
        </p:nvSpPr>
        <p:spPr>
          <a:xfrm>
            <a:off x="2456384" y="18704560"/>
            <a:ext cx="15086526" cy="2751159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8053687" y="12552684"/>
            <a:ext cx="15160825" cy="6151876"/>
          </a:xfrm>
        </p:spPr>
        <p:txBody>
          <a:bodyPr anchor="b"/>
          <a:lstStyle>
            <a:lvl1pPr marL="0" indent="0">
              <a:buNone/>
              <a:defRPr sz="9360" b="1"/>
            </a:lvl1pPr>
            <a:lvl2pPr marL="1783080" indent="0">
              <a:buNone/>
              <a:defRPr sz="7800" b="1"/>
            </a:lvl2pPr>
            <a:lvl3pPr marL="3566160" indent="0">
              <a:buNone/>
              <a:defRPr sz="7020" b="1"/>
            </a:lvl3pPr>
            <a:lvl4pPr marL="5349240" indent="0">
              <a:buNone/>
              <a:defRPr sz="6240" b="1"/>
            </a:lvl4pPr>
            <a:lvl5pPr marL="7132320" indent="0">
              <a:buNone/>
              <a:defRPr sz="6240" b="1"/>
            </a:lvl5pPr>
            <a:lvl6pPr marL="8915400" indent="0">
              <a:buNone/>
              <a:defRPr sz="6240" b="1"/>
            </a:lvl6pPr>
            <a:lvl7pPr marL="10698480" indent="0">
              <a:buNone/>
              <a:defRPr sz="6240" b="1"/>
            </a:lvl7pPr>
            <a:lvl8pPr marL="12481560" indent="0">
              <a:buNone/>
              <a:defRPr sz="6240" b="1"/>
            </a:lvl8pPr>
            <a:lvl9pPr marL="14264640" indent="0">
              <a:buNone/>
              <a:defRPr sz="6240" b="1"/>
            </a:lvl9pPr>
          </a:lstStyle>
          <a:p>
            <a:pPr lvl="0"/>
            <a:r>
              <a:rPr lang="en-US"/>
              <a:t>Edit Master text styles</a:t>
            </a:r>
          </a:p>
        </p:txBody>
      </p:sp>
      <p:sp>
        <p:nvSpPr>
          <p:cNvPr id="6" name="Content Placeholder 5"/>
          <p:cNvSpPr>
            <a:spLocks noGrp="1"/>
          </p:cNvSpPr>
          <p:nvPr>
            <p:ph sz="quarter" idx="4"/>
          </p:nvPr>
        </p:nvSpPr>
        <p:spPr>
          <a:xfrm>
            <a:off x="18053687" y="18704560"/>
            <a:ext cx="15160825" cy="2751159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94BCF9E-0976-44A5-82D5-0CB284196357}" type="datetimeFigureOut">
              <a:rPr lang="en-US" smtClean="0"/>
              <a:t>4/15/2018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3E7923F-112D-4410-9361-AD2197BC6D07}" type="slidenum">
              <a:rPr lang="en-US" smtClean="0"/>
              <a:t>‹#›</a:t>
            </a:fld>
            <a:endParaRPr lang="en-US"/>
          </a:p>
        </p:txBody>
      </p:sp>
    </p:spTree>
    <p:extLst>
      <p:ext uri="{BB962C8B-B14F-4D97-AF65-F5344CB8AC3E}">
        <p14:creationId xmlns:p14="http://schemas.microsoft.com/office/powerpoint/2010/main" val="21612234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94BCF9E-0976-44A5-82D5-0CB284196357}" type="datetimeFigureOut">
              <a:rPr lang="en-US" smtClean="0"/>
              <a:t>4/15/2018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3E7923F-112D-4410-9361-AD2197BC6D07}" type="slidenum">
              <a:rPr lang="en-US" smtClean="0"/>
              <a:t>‹#›</a:t>
            </a:fld>
            <a:endParaRPr lang="en-US"/>
          </a:p>
        </p:txBody>
      </p:sp>
    </p:spTree>
    <p:extLst>
      <p:ext uri="{BB962C8B-B14F-4D97-AF65-F5344CB8AC3E}">
        <p14:creationId xmlns:p14="http://schemas.microsoft.com/office/powerpoint/2010/main" val="30145979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94BCF9E-0976-44A5-82D5-0CB284196357}" type="datetimeFigureOut">
              <a:rPr lang="en-US" smtClean="0"/>
              <a:t>4/15/2018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3E7923F-112D-4410-9361-AD2197BC6D07}" type="slidenum">
              <a:rPr lang="en-US" smtClean="0"/>
              <a:t>‹#›</a:t>
            </a:fld>
            <a:endParaRPr lang="en-US"/>
          </a:p>
        </p:txBody>
      </p:sp>
    </p:spTree>
    <p:extLst>
      <p:ext uri="{BB962C8B-B14F-4D97-AF65-F5344CB8AC3E}">
        <p14:creationId xmlns:p14="http://schemas.microsoft.com/office/powerpoint/2010/main" val="38593735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456380" y="3413760"/>
            <a:ext cx="11501794" cy="11948160"/>
          </a:xfrm>
        </p:spPr>
        <p:txBody>
          <a:bodyPr anchor="b"/>
          <a:lstStyle>
            <a:lvl1pPr>
              <a:defRPr sz="12480"/>
            </a:lvl1pPr>
          </a:lstStyle>
          <a:p>
            <a:r>
              <a:rPr lang="en-US"/>
              <a:t>Click to edit Master title style</a:t>
            </a:r>
            <a:endParaRPr lang="en-US" dirty="0"/>
          </a:p>
        </p:txBody>
      </p:sp>
      <p:sp>
        <p:nvSpPr>
          <p:cNvPr id="3" name="Content Placeholder 2"/>
          <p:cNvSpPr>
            <a:spLocks noGrp="1"/>
          </p:cNvSpPr>
          <p:nvPr>
            <p:ph idx="1"/>
          </p:nvPr>
        </p:nvSpPr>
        <p:spPr>
          <a:xfrm>
            <a:off x="15160825" y="7372785"/>
            <a:ext cx="18053685" cy="36389733"/>
          </a:xfrm>
        </p:spPr>
        <p:txBody>
          <a:bodyPr/>
          <a:lstStyle>
            <a:lvl1pPr>
              <a:defRPr sz="12480"/>
            </a:lvl1pPr>
            <a:lvl2pPr>
              <a:defRPr sz="10920"/>
            </a:lvl2pPr>
            <a:lvl3pPr>
              <a:defRPr sz="9360"/>
            </a:lvl3pPr>
            <a:lvl4pPr>
              <a:defRPr sz="7800"/>
            </a:lvl4pPr>
            <a:lvl5pPr>
              <a:defRPr sz="7800"/>
            </a:lvl5pPr>
            <a:lvl6pPr>
              <a:defRPr sz="7800"/>
            </a:lvl6pPr>
            <a:lvl7pPr>
              <a:defRPr sz="7800"/>
            </a:lvl7pPr>
            <a:lvl8pPr>
              <a:defRPr sz="7800"/>
            </a:lvl8pPr>
            <a:lvl9pPr>
              <a:defRPr sz="7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456380" y="15361920"/>
            <a:ext cx="11501794" cy="28459857"/>
          </a:xfrm>
        </p:spPr>
        <p:txBody>
          <a:bodyPr/>
          <a:lstStyle>
            <a:lvl1pPr marL="0" indent="0">
              <a:buNone/>
              <a:defRPr sz="6240"/>
            </a:lvl1pPr>
            <a:lvl2pPr marL="1783080" indent="0">
              <a:buNone/>
              <a:defRPr sz="5460"/>
            </a:lvl2pPr>
            <a:lvl3pPr marL="3566160" indent="0">
              <a:buNone/>
              <a:defRPr sz="4680"/>
            </a:lvl3pPr>
            <a:lvl4pPr marL="5349240" indent="0">
              <a:buNone/>
              <a:defRPr sz="3900"/>
            </a:lvl4pPr>
            <a:lvl5pPr marL="7132320" indent="0">
              <a:buNone/>
              <a:defRPr sz="3900"/>
            </a:lvl5pPr>
            <a:lvl6pPr marL="8915400" indent="0">
              <a:buNone/>
              <a:defRPr sz="3900"/>
            </a:lvl6pPr>
            <a:lvl7pPr marL="10698480" indent="0">
              <a:buNone/>
              <a:defRPr sz="3900"/>
            </a:lvl7pPr>
            <a:lvl8pPr marL="12481560" indent="0">
              <a:buNone/>
              <a:defRPr sz="3900"/>
            </a:lvl8pPr>
            <a:lvl9pPr marL="14264640" indent="0">
              <a:buNone/>
              <a:defRPr sz="3900"/>
            </a:lvl9pPr>
          </a:lstStyle>
          <a:p>
            <a:pPr lvl="0"/>
            <a:r>
              <a:rPr lang="en-US"/>
              <a:t>Edit Master text styles</a:t>
            </a:r>
          </a:p>
        </p:txBody>
      </p:sp>
      <p:sp>
        <p:nvSpPr>
          <p:cNvPr id="5" name="Date Placeholder 4"/>
          <p:cNvSpPr>
            <a:spLocks noGrp="1"/>
          </p:cNvSpPr>
          <p:nvPr>
            <p:ph type="dt" sz="half" idx="10"/>
          </p:nvPr>
        </p:nvSpPr>
        <p:spPr/>
        <p:txBody>
          <a:bodyPr/>
          <a:lstStyle/>
          <a:p>
            <a:fld id="{C94BCF9E-0976-44A5-82D5-0CB284196357}" type="datetimeFigureOut">
              <a:rPr lang="en-US" smtClean="0"/>
              <a:t>4/15/2018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3E7923F-112D-4410-9361-AD2197BC6D07}" type="slidenum">
              <a:rPr lang="en-US" smtClean="0"/>
              <a:t>‹#›</a:t>
            </a:fld>
            <a:endParaRPr lang="en-US"/>
          </a:p>
        </p:txBody>
      </p:sp>
    </p:spTree>
    <p:extLst>
      <p:ext uri="{BB962C8B-B14F-4D97-AF65-F5344CB8AC3E}">
        <p14:creationId xmlns:p14="http://schemas.microsoft.com/office/powerpoint/2010/main" val="7553365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456380" y="3413760"/>
            <a:ext cx="11501794" cy="11948160"/>
          </a:xfrm>
        </p:spPr>
        <p:txBody>
          <a:bodyPr anchor="b"/>
          <a:lstStyle>
            <a:lvl1pPr>
              <a:defRPr sz="12480"/>
            </a:lvl1pPr>
          </a:lstStyle>
          <a:p>
            <a:r>
              <a:rPr lang="en-US"/>
              <a:t>Click to edit Master title style</a:t>
            </a:r>
            <a:endParaRPr lang="en-US" dirty="0"/>
          </a:p>
        </p:txBody>
      </p:sp>
      <p:sp>
        <p:nvSpPr>
          <p:cNvPr id="3" name="Picture Placeholder 2"/>
          <p:cNvSpPr>
            <a:spLocks noGrp="1" noChangeAspect="1"/>
          </p:cNvSpPr>
          <p:nvPr>
            <p:ph type="pic" idx="1"/>
          </p:nvPr>
        </p:nvSpPr>
        <p:spPr>
          <a:xfrm>
            <a:off x="15160825" y="7372785"/>
            <a:ext cx="18053685" cy="36389733"/>
          </a:xfrm>
        </p:spPr>
        <p:txBody>
          <a:bodyPr anchor="t"/>
          <a:lstStyle>
            <a:lvl1pPr marL="0" indent="0">
              <a:buNone/>
              <a:defRPr sz="12480"/>
            </a:lvl1pPr>
            <a:lvl2pPr marL="1783080" indent="0">
              <a:buNone/>
              <a:defRPr sz="10920"/>
            </a:lvl2pPr>
            <a:lvl3pPr marL="3566160" indent="0">
              <a:buNone/>
              <a:defRPr sz="9360"/>
            </a:lvl3pPr>
            <a:lvl4pPr marL="5349240" indent="0">
              <a:buNone/>
              <a:defRPr sz="7800"/>
            </a:lvl4pPr>
            <a:lvl5pPr marL="7132320" indent="0">
              <a:buNone/>
              <a:defRPr sz="7800"/>
            </a:lvl5pPr>
            <a:lvl6pPr marL="8915400" indent="0">
              <a:buNone/>
              <a:defRPr sz="7800"/>
            </a:lvl6pPr>
            <a:lvl7pPr marL="10698480" indent="0">
              <a:buNone/>
              <a:defRPr sz="7800"/>
            </a:lvl7pPr>
            <a:lvl8pPr marL="12481560" indent="0">
              <a:buNone/>
              <a:defRPr sz="7800"/>
            </a:lvl8pPr>
            <a:lvl9pPr marL="14264640" indent="0">
              <a:buNone/>
              <a:defRPr sz="7800"/>
            </a:lvl9pPr>
          </a:lstStyle>
          <a:p>
            <a:r>
              <a:rPr lang="en-US"/>
              <a:t>Click icon to add picture</a:t>
            </a:r>
            <a:endParaRPr lang="en-US" dirty="0"/>
          </a:p>
        </p:txBody>
      </p:sp>
      <p:sp>
        <p:nvSpPr>
          <p:cNvPr id="4" name="Text Placeholder 3"/>
          <p:cNvSpPr>
            <a:spLocks noGrp="1"/>
          </p:cNvSpPr>
          <p:nvPr>
            <p:ph type="body" sz="half" idx="2"/>
          </p:nvPr>
        </p:nvSpPr>
        <p:spPr>
          <a:xfrm>
            <a:off x="2456380" y="15361920"/>
            <a:ext cx="11501794" cy="28459857"/>
          </a:xfrm>
        </p:spPr>
        <p:txBody>
          <a:bodyPr/>
          <a:lstStyle>
            <a:lvl1pPr marL="0" indent="0">
              <a:buNone/>
              <a:defRPr sz="6240"/>
            </a:lvl1pPr>
            <a:lvl2pPr marL="1783080" indent="0">
              <a:buNone/>
              <a:defRPr sz="5460"/>
            </a:lvl2pPr>
            <a:lvl3pPr marL="3566160" indent="0">
              <a:buNone/>
              <a:defRPr sz="4680"/>
            </a:lvl3pPr>
            <a:lvl4pPr marL="5349240" indent="0">
              <a:buNone/>
              <a:defRPr sz="3900"/>
            </a:lvl4pPr>
            <a:lvl5pPr marL="7132320" indent="0">
              <a:buNone/>
              <a:defRPr sz="3900"/>
            </a:lvl5pPr>
            <a:lvl6pPr marL="8915400" indent="0">
              <a:buNone/>
              <a:defRPr sz="3900"/>
            </a:lvl6pPr>
            <a:lvl7pPr marL="10698480" indent="0">
              <a:buNone/>
              <a:defRPr sz="3900"/>
            </a:lvl7pPr>
            <a:lvl8pPr marL="12481560" indent="0">
              <a:buNone/>
              <a:defRPr sz="3900"/>
            </a:lvl8pPr>
            <a:lvl9pPr marL="14264640" indent="0">
              <a:buNone/>
              <a:defRPr sz="3900"/>
            </a:lvl9pPr>
          </a:lstStyle>
          <a:p>
            <a:pPr lvl="0"/>
            <a:r>
              <a:rPr lang="en-US"/>
              <a:t>Edit Master text styles</a:t>
            </a:r>
          </a:p>
        </p:txBody>
      </p:sp>
      <p:sp>
        <p:nvSpPr>
          <p:cNvPr id="5" name="Date Placeholder 4"/>
          <p:cNvSpPr>
            <a:spLocks noGrp="1"/>
          </p:cNvSpPr>
          <p:nvPr>
            <p:ph type="dt" sz="half" idx="10"/>
          </p:nvPr>
        </p:nvSpPr>
        <p:spPr/>
        <p:txBody>
          <a:bodyPr/>
          <a:lstStyle/>
          <a:p>
            <a:fld id="{C94BCF9E-0976-44A5-82D5-0CB284196357}" type="datetimeFigureOut">
              <a:rPr lang="en-US" smtClean="0"/>
              <a:t>4/15/2018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3E7923F-112D-4410-9361-AD2197BC6D07}" type="slidenum">
              <a:rPr lang="en-US" smtClean="0"/>
              <a:t>‹#›</a:t>
            </a:fld>
            <a:endParaRPr lang="en-US"/>
          </a:p>
        </p:txBody>
      </p:sp>
    </p:spTree>
    <p:extLst>
      <p:ext uri="{BB962C8B-B14F-4D97-AF65-F5344CB8AC3E}">
        <p14:creationId xmlns:p14="http://schemas.microsoft.com/office/powerpoint/2010/main" val="24828305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451735" y="2726278"/>
            <a:ext cx="30758130" cy="989753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451735" y="13631334"/>
            <a:ext cx="30758130" cy="3248999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451735" y="47460758"/>
            <a:ext cx="8023860" cy="2726267"/>
          </a:xfrm>
          <a:prstGeom prst="rect">
            <a:avLst/>
          </a:prstGeom>
        </p:spPr>
        <p:txBody>
          <a:bodyPr vert="horz" lIns="91440" tIns="45720" rIns="91440" bIns="45720" rtlCol="0" anchor="ctr"/>
          <a:lstStyle>
            <a:lvl1pPr algn="l">
              <a:defRPr sz="4680">
                <a:solidFill>
                  <a:schemeClr val="tx1">
                    <a:tint val="75000"/>
                  </a:schemeClr>
                </a:solidFill>
              </a:defRPr>
            </a:lvl1pPr>
          </a:lstStyle>
          <a:p>
            <a:fld id="{C94BCF9E-0976-44A5-82D5-0CB284196357}" type="datetimeFigureOut">
              <a:rPr lang="en-US" smtClean="0"/>
              <a:t>4/15/2018</a:t>
            </a:fld>
            <a:endParaRPr lang="en-US"/>
          </a:p>
        </p:txBody>
      </p:sp>
      <p:sp>
        <p:nvSpPr>
          <p:cNvPr id="5" name="Footer Placeholder 4"/>
          <p:cNvSpPr>
            <a:spLocks noGrp="1"/>
          </p:cNvSpPr>
          <p:nvPr>
            <p:ph type="ftr" sz="quarter" idx="3"/>
          </p:nvPr>
        </p:nvSpPr>
        <p:spPr>
          <a:xfrm>
            <a:off x="11812905" y="47460758"/>
            <a:ext cx="12035790" cy="2726267"/>
          </a:xfrm>
          <a:prstGeom prst="rect">
            <a:avLst/>
          </a:prstGeom>
        </p:spPr>
        <p:txBody>
          <a:bodyPr vert="horz" lIns="91440" tIns="45720" rIns="91440" bIns="45720" rtlCol="0" anchor="ctr"/>
          <a:lstStyle>
            <a:lvl1pPr algn="ctr">
              <a:defRPr sz="468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5186005" y="47460758"/>
            <a:ext cx="8023860" cy="2726267"/>
          </a:xfrm>
          <a:prstGeom prst="rect">
            <a:avLst/>
          </a:prstGeom>
        </p:spPr>
        <p:txBody>
          <a:bodyPr vert="horz" lIns="91440" tIns="45720" rIns="91440" bIns="45720" rtlCol="0" anchor="ctr"/>
          <a:lstStyle>
            <a:lvl1pPr algn="r">
              <a:defRPr sz="4680">
                <a:solidFill>
                  <a:schemeClr val="tx1">
                    <a:tint val="75000"/>
                  </a:schemeClr>
                </a:solidFill>
              </a:defRPr>
            </a:lvl1pPr>
          </a:lstStyle>
          <a:p>
            <a:fld id="{03E7923F-112D-4410-9361-AD2197BC6D07}" type="slidenum">
              <a:rPr lang="en-US" smtClean="0"/>
              <a:t>‹#›</a:t>
            </a:fld>
            <a:endParaRPr lang="en-US"/>
          </a:p>
        </p:txBody>
      </p:sp>
    </p:spTree>
    <p:extLst>
      <p:ext uri="{BB962C8B-B14F-4D97-AF65-F5344CB8AC3E}">
        <p14:creationId xmlns:p14="http://schemas.microsoft.com/office/powerpoint/2010/main" val="39818641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3566160" rtl="0" eaLnBrk="1" latinLnBrk="0" hangingPunct="1">
        <a:lnSpc>
          <a:spcPct val="90000"/>
        </a:lnSpc>
        <a:spcBef>
          <a:spcPct val="0"/>
        </a:spcBef>
        <a:buNone/>
        <a:defRPr sz="17160" kern="1200">
          <a:solidFill>
            <a:schemeClr val="tx1"/>
          </a:solidFill>
          <a:latin typeface="+mj-lt"/>
          <a:ea typeface="+mj-ea"/>
          <a:cs typeface="+mj-cs"/>
        </a:defRPr>
      </a:lvl1pPr>
    </p:titleStyle>
    <p:bodyStyle>
      <a:lvl1pPr marL="891540" indent="-891540" algn="l" defTabSz="3566160" rtl="0" eaLnBrk="1" latinLnBrk="0" hangingPunct="1">
        <a:lnSpc>
          <a:spcPct val="90000"/>
        </a:lnSpc>
        <a:spcBef>
          <a:spcPts val="3900"/>
        </a:spcBef>
        <a:buFont typeface="Arial" panose="020B0604020202020204" pitchFamily="34" charset="0"/>
        <a:buChar char="•"/>
        <a:defRPr sz="10920" kern="1200">
          <a:solidFill>
            <a:schemeClr val="tx1"/>
          </a:solidFill>
          <a:latin typeface="+mn-lt"/>
          <a:ea typeface="+mn-ea"/>
          <a:cs typeface="+mn-cs"/>
        </a:defRPr>
      </a:lvl1pPr>
      <a:lvl2pPr marL="2674620" indent="-891540" algn="l" defTabSz="3566160" rtl="0" eaLnBrk="1" latinLnBrk="0" hangingPunct="1">
        <a:lnSpc>
          <a:spcPct val="90000"/>
        </a:lnSpc>
        <a:spcBef>
          <a:spcPts val="1950"/>
        </a:spcBef>
        <a:buFont typeface="Arial" panose="020B0604020202020204" pitchFamily="34" charset="0"/>
        <a:buChar char="•"/>
        <a:defRPr sz="9360" kern="1200">
          <a:solidFill>
            <a:schemeClr val="tx1"/>
          </a:solidFill>
          <a:latin typeface="+mn-lt"/>
          <a:ea typeface="+mn-ea"/>
          <a:cs typeface="+mn-cs"/>
        </a:defRPr>
      </a:lvl2pPr>
      <a:lvl3pPr marL="4457700" indent="-891540" algn="l" defTabSz="3566160" rtl="0" eaLnBrk="1" latinLnBrk="0" hangingPunct="1">
        <a:lnSpc>
          <a:spcPct val="90000"/>
        </a:lnSpc>
        <a:spcBef>
          <a:spcPts val="1950"/>
        </a:spcBef>
        <a:buFont typeface="Arial" panose="020B0604020202020204" pitchFamily="34" charset="0"/>
        <a:buChar char="•"/>
        <a:defRPr sz="7800" kern="1200">
          <a:solidFill>
            <a:schemeClr val="tx1"/>
          </a:solidFill>
          <a:latin typeface="+mn-lt"/>
          <a:ea typeface="+mn-ea"/>
          <a:cs typeface="+mn-cs"/>
        </a:defRPr>
      </a:lvl3pPr>
      <a:lvl4pPr marL="6240780" indent="-891540" algn="l" defTabSz="3566160" rtl="0" eaLnBrk="1" latinLnBrk="0" hangingPunct="1">
        <a:lnSpc>
          <a:spcPct val="90000"/>
        </a:lnSpc>
        <a:spcBef>
          <a:spcPts val="1950"/>
        </a:spcBef>
        <a:buFont typeface="Arial" panose="020B0604020202020204" pitchFamily="34" charset="0"/>
        <a:buChar char="•"/>
        <a:defRPr sz="7020" kern="1200">
          <a:solidFill>
            <a:schemeClr val="tx1"/>
          </a:solidFill>
          <a:latin typeface="+mn-lt"/>
          <a:ea typeface="+mn-ea"/>
          <a:cs typeface="+mn-cs"/>
        </a:defRPr>
      </a:lvl4pPr>
      <a:lvl5pPr marL="8023860" indent="-891540" algn="l" defTabSz="3566160" rtl="0" eaLnBrk="1" latinLnBrk="0" hangingPunct="1">
        <a:lnSpc>
          <a:spcPct val="90000"/>
        </a:lnSpc>
        <a:spcBef>
          <a:spcPts val="1950"/>
        </a:spcBef>
        <a:buFont typeface="Arial" panose="020B0604020202020204" pitchFamily="34" charset="0"/>
        <a:buChar char="•"/>
        <a:defRPr sz="7020" kern="1200">
          <a:solidFill>
            <a:schemeClr val="tx1"/>
          </a:solidFill>
          <a:latin typeface="+mn-lt"/>
          <a:ea typeface="+mn-ea"/>
          <a:cs typeface="+mn-cs"/>
        </a:defRPr>
      </a:lvl5pPr>
      <a:lvl6pPr marL="9806940" indent="-891540" algn="l" defTabSz="3566160" rtl="0" eaLnBrk="1" latinLnBrk="0" hangingPunct="1">
        <a:lnSpc>
          <a:spcPct val="90000"/>
        </a:lnSpc>
        <a:spcBef>
          <a:spcPts val="1950"/>
        </a:spcBef>
        <a:buFont typeface="Arial" panose="020B0604020202020204" pitchFamily="34" charset="0"/>
        <a:buChar char="•"/>
        <a:defRPr sz="7020" kern="1200">
          <a:solidFill>
            <a:schemeClr val="tx1"/>
          </a:solidFill>
          <a:latin typeface="+mn-lt"/>
          <a:ea typeface="+mn-ea"/>
          <a:cs typeface="+mn-cs"/>
        </a:defRPr>
      </a:lvl6pPr>
      <a:lvl7pPr marL="11590020" indent="-891540" algn="l" defTabSz="3566160" rtl="0" eaLnBrk="1" latinLnBrk="0" hangingPunct="1">
        <a:lnSpc>
          <a:spcPct val="90000"/>
        </a:lnSpc>
        <a:spcBef>
          <a:spcPts val="1950"/>
        </a:spcBef>
        <a:buFont typeface="Arial" panose="020B0604020202020204" pitchFamily="34" charset="0"/>
        <a:buChar char="•"/>
        <a:defRPr sz="7020" kern="1200">
          <a:solidFill>
            <a:schemeClr val="tx1"/>
          </a:solidFill>
          <a:latin typeface="+mn-lt"/>
          <a:ea typeface="+mn-ea"/>
          <a:cs typeface="+mn-cs"/>
        </a:defRPr>
      </a:lvl7pPr>
      <a:lvl8pPr marL="13373100" indent="-891540" algn="l" defTabSz="3566160" rtl="0" eaLnBrk="1" latinLnBrk="0" hangingPunct="1">
        <a:lnSpc>
          <a:spcPct val="90000"/>
        </a:lnSpc>
        <a:spcBef>
          <a:spcPts val="1950"/>
        </a:spcBef>
        <a:buFont typeface="Arial" panose="020B0604020202020204" pitchFamily="34" charset="0"/>
        <a:buChar char="•"/>
        <a:defRPr sz="7020" kern="1200">
          <a:solidFill>
            <a:schemeClr val="tx1"/>
          </a:solidFill>
          <a:latin typeface="+mn-lt"/>
          <a:ea typeface="+mn-ea"/>
          <a:cs typeface="+mn-cs"/>
        </a:defRPr>
      </a:lvl8pPr>
      <a:lvl9pPr marL="15156180" indent="-891540" algn="l" defTabSz="3566160" rtl="0" eaLnBrk="1" latinLnBrk="0" hangingPunct="1">
        <a:lnSpc>
          <a:spcPct val="90000"/>
        </a:lnSpc>
        <a:spcBef>
          <a:spcPts val="1950"/>
        </a:spcBef>
        <a:buFont typeface="Arial" panose="020B0604020202020204" pitchFamily="34" charset="0"/>
        <a:buChar char="•"/>
        <a:defRPr sz="7020" kern="1200">
          <a:solidFill>
            <a:schemeClr val="tx1"/>
          </a:solidFill>
          <a:latin typeface="+mn-lt"/>
          <a:ea typeface="+mn-ea"/>
          <a:cs typeface="+mn-cs"/>
        </a:defRPr>
      </a:lvl9pPr>
    </p:bodyStyle>
    <p:otherStyle>
      <a:defPPr>
        <a:defRPr lang="en-US"/>
      </a:defPPr>
      <a:lvl1pPr marL="0" algn="l" defTabSz="3566160" rtl="0" eaLnBrk="1" latinLnBrk="0" hangingPunct="1">
        <a:defRPr sz="7020" kern="1200">
          <a:solidFill>
            <a:schemeClr val="tx1"/>
          </a:solidFill>
          <a:latin typeface="+mn-lt"/>
          <a:ea typeface="+mn-ea"/>
          <a:cs typeface="+mn-cs"/>
        </a:defRPr>
      </a:lvl1pPr>
      <a:lvl2pPr marL="1783080" algn="l" defTabSz="3566160" rtl="0" eaLnBrk="1" latinLnBrk="0" hangingPunct="1">
        <a:defRPr sz="7020" kern="1200">
          <a:solidFill>
            <a:schemeClr val="tx1"/>
          </a:solidFill>
          <a:latin typeface="+mn-lt"/>
          <a:ea typeface="+mn-ea"/>
          <a:cs typeface="+mn-cs"/>
        </a:defRPr>
      </a:lvl2pPr>
      <a:lvl3pPr marL="3566160" algn="l" defTabSz="3566160" rtl="0" eaLnBrk="1" latinLnBrk="0" hangingPunct="1">
        <a:defRPr sz="7020" kern="1200">
          <a:solidFill>
            <a:schemeClr val="tx1"/>
          </a:solidFill>
          <a:latin typeface="+mn-lt"/>
          <a:ea typeface="+mn-ea"/>
          <a:cs typeface="+mn-cs"/>
        </a:defRPr>
      </a:lvl3pPr>
      <a:lvl4pPr marL="5349240" algn="l" defTabSz="3566160" rtl="0" eaLnBrk="1" latinLnBrk="0" hangingPunct="1">
        <a:defRPr sz="7020" kern="1200">
          <a:solidFill>
            <a:schemeClr val="tx1"/>
          </a:solidFill>
          <a:latin typeface="+mn-lt"/>
          <a:ea typeface="+mn-ea"/>
          <a:cs typeface="+mn-cs"/>
        </a:defRPr>
      </a:lvl4pPr>
      <a:lvl5pPr marL="7132320" algn="l" defTabSz="3566160" rtl="0" eaLnBrk="1" latinLnBrk="0" hangingPunct="1">
        <a:defRPr sz="7020" kern="1200">
          <a:solidFill>
            <a:schemeClr val="tx1"/>
          </a:solidFill>
          <a:latin typeface="+mn-lt"/>
          <a:ea typeface="+mn-ea"/>
          <a:cs typeface="+mn-cs"/>
        </a:defRPr>
      </a:lvl5pPr>
      <a:lvl6pPr marL="8915400" algn="l" defTabSz="3566160" rtl="0" eaLnBrk="1" latinLnBrk="0" hangingPunct="1">
        <a:defRPr sz="7020" kern="1200">
          <a:solidFill>
            <a:schemeClr val="tx1"/>
          </a:solidFill>
          <a:latin typeface="+mn-lt"/>
          <a:ea typeface="+mn-ea"/>
          <a:cs typeface="+mn-cs"/>
        </a:defRPr>
      </a:lvl6pPr>
      <a:lvl7pPr marL="10698480" algn="l" defTabSz="3566160" rtl="0" eaLnBrk="1" latinLnBrk="0" hangingPunct="1">
        <a:defRPr sz="7020" kern="1200">
          <a:solidFill>
            <a:schemeClr val="tx1"/>
          </a:solidFill>
          <a:latin typeface="+mn-lt"/>
          <a:ea typeface="+mn-ea"/>
          <a:cs typeface="+mn-cs"/>
        </a:defRPr>
      </a:lvl7pPr>
      <a:lvl8pPr marL="12481560" algn="l" defTabSz="3566160" rtl="0" eaLnBrk="1" latinLnBrk="0" hangingPunct="1">
        <a:defRPr sz="7020" kern="1200">
          <a:solidFill>
            <a:schemeClr val="tx1"/>
          </a:solidFill>
          <a:latin typeface="+mn-lt"/>
          <a:ea typeface="+mn-ea"/>
          <a:cs typeface="+mn-cs"/>
        </a:defRPr>
      </a:lvl8pPr>
      <a:lvl9pPr marL="14264640" algn="l" defTabSz="3566160" rtl="0" eaLnBrk="1" latinLnBrk="0" hangingPunct="1">
        <a:defRPr sz="702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oleObject" Target="../embeddings/oleObject1.bin"/><Relationship Id="rId13" Type="http://schemas.openxmlformats.org/officeDocument/2006/relationships/image" Target="../media/image3.emf"/><Relationship Id="rId18" Type="http://schemas.openxmlformats.org/officeDocument/2006/relationships/image" Target="../media/image5.emf"/><Relationship Id="rId3" Type="http://schemas.openxmlformats.org/officeDocument/2006/relationships/hyperlink" Target="mailto:ls769@cam.ac.uk" TargetMode="External"/><Relationship Id="rId21" Type="http://schemas.openxmlformats.org/officeDocument/2006/relationships/image" Target="../media/image6.emf"/><Relationship Id="rId7" Type="http://schemas.openxmlformats.org/officeDocument/2006/relationships/image" Target="../media/image9.png"/><Relationship Id="rId12" Type="http://schemas.openxmlformats.org/officeDocument/2006/relationships/oleObject" Target="../embeddings/oleObject3.bin"/><Relationship Id="rId17" Type="http://schemas.openxmlformats.org/officeDocument/2006/relationships/oleObject" Target="../embeddings/oleObject6.bin"/><Relationship Id="rId25" Type="http://schemas.openxmlformats.org/officeDocument/2006/relationships/oleObject" Target="../embeddings/oleObject9.bin"/><Relationship Id="rId2" Type="http://schemas.openxmlformats.org/officeDocument/2006/relationships/slideLayout" Target="../slideLayouts/slideLayout7.xml"/><Relationship Id="rId16" Type="http://schemas.openxmlformats.org/officeDocument/2006/relationships/oleObject" Target="../embeddings/oleObject5.bin"/><Relationship Id="rId20" Type="http://schemas.openxmlformats.org/officeDocument/2006/relationships/oleObject" Target="../embeddings/oleObject7.bin"/><Relationship Id="rId1" Type="http://schemas.openxmlformats.org/officeDocument/2006/relationships/vmlDrawing" Target="../drawings/vmlDrawing1.vml"/><Relationship Id="rId6" Type="http://schemas.openxmlformats.org/officeDocument/2006/relationships/image" Target="../media/image8.png"/><Relationship Id="rId11" Type="http://schemas.openxmlformats.org/officeDocument/2006/relationships/image" Target="../media/image2.emf"/><Relationship Id="rId24" Type="http://schemas.openxmlformats.org/officeDocument/2006/relationships/image" Target="../media/image11.png"/><Relationship Id="rId5" Type="http://schemas.openxmlformats.org/officeDocument/2006/relationships/hyperlink" Target="mailto:fi224@cam.ac.uk" TargetMode="External"/><Relationship Id="rId15" Type="http://schemas.openxmlformats.org/officeDocument/2006/relationships/image" Target="../media/image4.emf"/><Relationship Id="rId23" Type="http://schemas.openxmlformats.org/officeDocument/2006/relationships/image" Target="../media/image7.emf"/><Relationship Id="rId10" Type="http://schemas.openxmlformats.org/officeDocument/2006/relationships/oleObject" Target="../embeddings/oleObject2.bin"/><Relationship Id="rId19" Type="http://schemas.openxmlformats.org/officeDocument/2006/relationships/image" Target="../media/image10.jpeg"/><Relationship Id="rId4" Type="http://schemas.openxmlformats.org/officeDocument/2006/relationships/hyperlink" Target="mailto:pm640@cam.ac.uk" TargetMode="External"/><Relationship Id="rId9" Type="http://schemas.openxmlformats.org/officeDocument/2006/relationships/image" Target="../media/image1.emf"/><Relationship Id="rId14" Type="http://schemas.openxmlformats.org/officeDocument/2006/relationships/oleObject" Target="../embeddings/oleObject4.bin"/><Relationship Id="rId22" Type="http://schemas.openxmlformats.org/officeDocument/2006/relationships/oleObject" Target="../embeddings/oleObject8.bin"/></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5">
                <a:lumMod val="5000"/>
                <a:lumOff val="95000"/>
              </a:schemeClr>
            </a:gs>
            <a:gs pos="74000">
              <a:schemeClr val="accent5">
                <a:lumMod val="45000"/>
                <a:lumOff val="55000"/>
              </a:schemeClr>
            </a:gs>
            <a:gs pos="83000">
              <a:schemeClr val="accent5">
                <a:lumMod val="45000"/>
                <a:lumOff val="55000"/>
              </a:schemeClr>
            </a:gs>
            <a:gs pos="100000">
              <a:schemeClr val="accent5">
                <a:lumMod val="30000"/>
                <a:lumOff val="70000"/>
              </a:schemeClr>
            </a:gs>
          </a:gsLst>
          <a:lin ang="5400000" scaled="1"/>
        </a:gradFill>
        <a:effectLst/>
      </p:bgPr>
    </p:bg>
    <p:spTree>
      <p:nvGrpSpPr>
        <p:cNvPr id="1" name=""/>
        <p:cNvGrpSpPr/>
        <p:nvPr/>
      </p:nvGrpSpPr>
      <p:grpSpPr>
        <a:xfrm>
          <a:off x="0" y="0"/>
          <a:ext cx="0" cy="0"/>
          <a:chOff x="0" y="0"/>
          <a:chExt cx="0" cy="0"/>
        </a:xfrm>
      </p:grpSpPr>
      <p:sp>
        <p:nvSpPr>
          <p:cNvPr id="42" name="Rectangle: Rounded Corners 41">
            <a:extLst>
              <a:ext uri="{FF2B5EF4-FFF2-40B4-BE49-F238E27FC236}">
                <a16:creationId xmlns:a16="http://schemas.microsoft.com/office/drawing/2014/main" id="{F26E0942-50BC-4877-B447-A171E718F4AB}"/>
              </a:ext>
            </a:extLst>
          </p:cNvPr>
          <p:cNvSpPr/>
          <p:nvPr/>
        </p:nvSpPr>
        <p:spPr>
          <a:xfrm>
            <a:off x="1331724" y="27579910"/>
            <a:ext cx="33450644" cy="7957413"/>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just"/>
            <a:endParaRPr lang="en-US" sz="3200">
              <a:solidFill>
                <a:schemeClr val="tx1"/>
              </a:solidFill>
              <a:latin typeface="Times New Roman" panose="02020603050405020304" pitchFamily="18" charset="0"/>
              <a:cs typeface="Times New Roman" panose="02020603050405020304" pitchFamily="18" charset="0"/>
            </a:endParaRPr>
          </a:p>
          <a:p>
            <a:pPr algn="just"/>
            <a:endParaRPr lang="en-US" sz="3200">
              <a:solidFill>
                <a:schemeClr val="tx1"/>
              </a:solidFill>
              <a:latin typeface="Times New Roman" panose="02020603050405020304" pitchFamily="18" charset="0"/>
              <a:cs typeface="Times New Roman" panose="02020603050405020304" pitchFamily="18" charset="0"/>
            </a:endParaRPr>
          </a:p>
          <a:p>
            <a:pPr algn="just"/>
            <a:endParaRPr lang="en-US" sz="3200">
              <a:solidFill>
                <a:schemeClr val="tx1"/>
              </a:solidFill>
              <a:latin typeface="Times New Roman" panose="02020603050405020304" pitchFamily="18" charset="0"/>
              <a:cs typeface="Times New Roman" panose="02020603050405020304" pitchFamily="18" charset="0"/>
            </a:endParaRPr>
          </a:p>
          <a:p>
            <a:pPr algn="just"/>
            <a:endParaRPr lang="en-US" sz="3200" dirty="0">
              <a:solidFill>
                <a:schemeClr val="tx1"/>
              </a:solidFill>
              <a:latin typeface="Times New Roman" panose="02020603050405020304" pitchFamily="18" charset="0"/>
              <a:cs typeface="Times New Roman" panose="02020603050405020304" pitchFamily="18" charset="0"/>
            </a:endParaRPr>
          </a:p>
        </p:txBody>
      </p:sp>
      <p:sp>
        <p:nvSpPr>
          <p:cNvPr id="18" name="Rectangle: Rounded Corners 17">
            <a:extLst>
              <a:ext uri="{FF2B5EF4-FFF2-40B4-BE49-F238E27FC236}">
                <a16:creationId xmlns:a16="http://schemas.microsoft.com/office/drawing/2014/main" id="{B760B417-D135-4689-990F-ED3370A16EA6}"/>
              </a:ext>
            </a:extLst>
          </p:cNvPr>
          <p:cNvSpPr/>
          <p:nvPr/>
        </p:nvSpPr>
        <p:spPr>
          <a:xfrm>
            <a:off x="1331724" y="8157326"/>
            <a:ext cx="15655398" cy="9146869"/>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3200" dirty="0">
                <a:solidFill>
                  <a:schemeClr val="tx1"/>
                </a:solidFill>
                <a:latin typeface="Times New Roman" panose="02020603050405020304" pitchFamily="18" charset="0"/>
                <a:cs typeface="Times New Roman" panose="02020603050405020304" pitchFamily="18" charset="0"/>
              </a:rPr>
              <a:t>Sensor morphology is a fundamental aspect of tactile sensing technology. Design choices induce stimuli to be morphologically processed, changing the sensory perception of the touched objects and affecting inference at a later processing stage. We develop a framework to analyze the filtered sensor response and observe the correspondent change in tactile information. We test the morphological processing effects on the tactile stimuli by integrating a capacitive tactile sensor into a flat end-effector and creating three soft silicon-based filters with varying thickness </a:t>
            </a:r>
            <a:r>
              <a:rPr lang="en-US" sz="3200" i="1" dirty="0">
                <a:solidFill>
                  <a:schemeClr val="tx1"/>
                </a:solidFill>
                <a:latin typeface="Times New Roman" panose="02020603050405020304" pitchFamily="18" charset="0"/>
                <a:cs typeface="Times New Roman" panose="02020603050405020304" pitchFamily="18" charset="0"/>
              </a:rPr>
              <a:t>3mm</a:t>
            </a:r>
            <a:r>
              <a:rPr lang="en-US" sz="3200" dirty="0">
                <a:solidFill>
                  <a:schemeClr val="tx1"/>
                </a:solidFill>
                <a:latin typeface="Times New Roman" panose="02020603050405020304" pitchFamily="18" charset="0"/>
                <a:cs typeface="Times New Roman" panose="02020603050405020304" pitchFamily="18" charset="0"/>
              </a:rPr>
              <a:t>, </a:t>
            </a:r>
            <a:r>
              <a:rPr lang="en-US" sz="3200" i="1" dirty="0">
                <a:solidFill>
                  <a:schemeClr val="tx1"/>
                </a:solidFill>
                <a:latin typeface="Times New Roman" panose="02020603050405020304" pitchFamily="18" charset="0"/>
                <a:cs typeface="Times New Roman" panose="02020603050405020304" pitchFamily="18" charset="0"/>
              </a:rPr>
              <a:t>6mm</a:t>
            </a:r>
            <a:r>
              <a:rPr lang="en-US" sz="3200" dirty="0">
                <a:solidFill>
                  <a:schemeClr val="tx1"/>
                </a:solidFill>
                <a:latin typeface="Times New Roman" panose="02020603050405020304" pitchFamily="18" charset="0"/>
                <a:cs typeface="Times New Roman" panose="02020603050405020304" pitchFamily="18" charset="0"/>
              </a:rPr>
              <a:t> and </a:t>
            </a:r>
            <a:r>
              <a:rPr lang="en-US" sz="3200" i="1" dirty="0">
                <a:solidFill>
                  <a:schemeClr val="tx1"/>
                </a:solidFill>
                <a:latin typeface="Times New Roman" panose="02020603050405020304" pitchFamily="18" charset="0"/>
                <a:cs typeface="Times New Roman" panose="02020603050405020304" pitchFamily="18" charset="0"/>
              </a:rPr>
              <a:t>10mm</a:t>
            </a:r>
            <a:r>
              <a:rPr lang="en-US" sz="3200" dirty="0">
                <a:solidFill>
                  <a:schemeClr val="tx1"/>
                </a:solidFill>
                <a:latin typeface="Times New Roman" panose="02020603050405020304" pitchFamily="18" charset="0"/>
                <a:cs typeface="Times New Roman" panose="02020603050405020304" pitchFamily="18" charset="0"/>
              </a:rPr>
              <a:t>). We incorporate the end-effector onto a robotic arm. We control the arm in order to apply a calibrated force onto 4 objects, and retrieve tactile images. We create an unsupervised inference process through the use of Principal Component Analysis and K-Means Clustering. We use the process to group the sensed objects into 2 classes and observe how different soft filters affect the clustering results. The sensor response with the </a:t>
            </a:r>
            <a:r>
              <a:rPr lang="en-US" sz="3200" i="1" dirty="0">
                <a:solidFill>
                  <a:schemeClr val="tx1"/>
                </a:solidFill>
                <a:latin typeface="Times New Roman" panose="02020603050405020304" pitchFamily="18" charset="0"/>
                <a:cs typeface="Times New Roman" panose="02020603050405020304" pitchFamily="18" charset="0"/>
              </a:rPr>
              <a:t>3mm </a:t>
            </a:r>
            <a:r>
              <a:rPr lang="en-US" sz="3200" dirty="0">
                <a:solidFill>
                  <a:schemeClr val="tx1"/>
                </a:solidFill>
                <a:latin typeface="Times New Roman" panose="02020603050405020304" pitchFamily="18" charset="0"/>
                <a:cs typeface="Times New Roman" panose="02020603050405020304" pitchFamily="18" charset="0"/>
              </a:rPr>
              <a:t>soft filter allows for edges to be the feature with most variance (captured by </a:t>
            </a:r>
            <a:r>
              <a:rPr lang="en-US" sz="3200" b="1" i="1" dirty="0">
                <a:solidFill>
                  <a:schemeClr val="tx1"/>
                </a:solidFill>
                <a:latin typeface="Times New Roman" panose="02020603050405020304" pitchFamily="18" charset="0"/>
                <a:cs typeface="Times New Roman" panose="02020603050405020304" pitchFamily="18" charset="0"/>
              </a:rPr>
              <a:t>PCA</a:t>
            </a:r>
            <a:r>
              <a:rPr lang="en-US" sz="3200" dirty="0">
                <a:solidFill>
                  <a:schemeClr val="tx1"/>
                </a:solidFill>
                <a:latin typeface="Times New Roman" panose="02020603050405020304" pitchFamily="18" charset="0"/>
                <a:cs typeface="Times New Roman" panose="02020603050405020304" pitchFamily="18" charset="0"/>
              </a:rPr>
              <a:t> and induces the association of edged objects. With thicker soft filters the associations change, and with a </a:t>
            </a:r>
            <a:r>
              <a:rPr lang="en-US" sz="3200" i="1" dirty="0">
                <a:solidFill>
                  <a:schemeClr val="tx1"/>
                </a:solidFill>
                <a:latin typeface="Times New Roman" panose="02020603050405020304" pitchFamily="18" charset="0"/>
                <a:cs typeface="Times New Roman" panose="02020603050405020304" pitchFamily="18" charset="0"/>
              </a:rPr>
              <a:t>10mm</a:t>
            </a:r>
            <a:r>
              <a:rPr lang="en-US" sz="3200" dirty="0">
                <a:solidFill>
                  <a:schemeClr val="tx1"/>
                </a:solidFill>
                <a:latin typeface="Times New Roman" panose="02020603050405020304" pitchFamily="18" charset="0"/>
                <a:cs typeface="Times New Roman" panose="02020603050405020304" pitchFamily="18" charset="0"/>
              </a:rPr>
              <a:t> filter the sensor response results more diverse for objects with different elongation. We show that the clustering is intrinsically driven by the morphology of the sensor and that the robot's world understanding changes according to it.</a:t>
            </a:r>
          </a:p>
        </p:txBody>
      </p:sp>
      <p:sp>
        <p:nvSpPr>
          <p:cNvPr id="19" name="Rectangle: Rounded Corners 18">
            <a:extLst>
              <a:ext uri="{FF2B5EF4-FFF2-40B4-BE49-F238E27FC236}">
                <a16:creationId xmlns:a16="http://schemas.microsoft.com/office/drawing/2014/main" id="{598A2BD1-130C-4FDD-AC08-098C298E7BE0}"/>
              </a:ext>
            </a:extLst>
          </p:cNvPr>
          <p:cNvSpPr/>
          <p:nvPr/>
        </p:nvSpPr>
        <p:spPr>
          <a:xfrm>
            <a:off x="1371714" y="19021751"/>
            <a:ext cx="15655398" cy="6346768"/>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457200" indent="-457200">
              <a:buFont typeface="Arial" panose="020B0604020202020204" pitchFamily="34" charset="0"/>
              <a:buChar char="•"/>
            </a:pPr>
            <a:endParaRPr lang="en-US" sz="3200" dirty="0">
              <a:solidFill>
                <a:schemeClr val="tx1"/>
              </a:solidFill>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endParaRPr lang="en-US" sz="3200" dirty="0">
              <a:solidFill>
                <a:schemeClr val="tx1"/>
              </a:solidFill>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endParaRPr lang="en-US" sz="3200" dirty="0">
              <a:solidFill>
                <a:schemeClr val="tx1"/>
              </a:solidFill>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endParaRPr lang="en-US" sz="3200" dirty="0">
              <a:solidFill>
                <a:schemeClr val="tx1"/>
              </a:solidFill>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endParaRPr lang="en-US" sz="3200" dirty="0">
              <a:solidFill>
                <a:schemeClr val="tx1"/>
              </a:solidFill>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sz="3200" dirty="0">
                <a:solidFill>
                  <a:schemeClr val="tx1"/>
                </a:solidFill>
                <a:latin typeface="Times New Roman" panose="02020603050405020304" pitchFamily="18" charset="0"/>
                <a:cs typeface="Times New Roman" panose="02020603050405020304" pitchFamily="18" charset="0"/>
              </a:rPr>
              <a:t>Morphology affects tactile sensor response, pre-processing the sensed stimuli before inference can be done. It is fundamental we understand if and how the influence can change the robot perception of its surroundings.</a:t>
            </a:r>
          </a:p>
          <a:p>
            <a:pPr marL="457200" indent="-457200">
              <a:buFont typeface="Arial" panose="020B0604020202020204" pitchFamily="34" charset="0"/>
              <a:buChar char="•"/>
            </a:pPr>
            <a:r>
              <a:rPr lang="en-US" sz="3200" dirty="0">
                <a:solidFill>
                  <a:schemeClr val="tx1"/>
                </a:solidFill>
                <a:latin typeface="Times New Roman" panose="02020603050405020304" pitchFamily="18" charset="0"/>
                <a:cs typeface="Times New Roman" panose="02020603050405020304" pitchFamily="18" charset="0"/>
              </a:rPr>
              <a:t>In the context of morphological processing, we wish to influence the sensor response to retrieve tactile information which simplifies a predetermined, tactile, object discrimination task. </a:t>
            </a:r>
          </a:p>
        </p:txBody>
      </p:sp>
      <p:sp>
        <p:nvSpPr>
          <p:cNvPr id="20" name="Rectangle: Rounded Corners 19">
            <a:extLst>
              <a:ext uri="{FF2B5EF4-FFF2-40B4-BE49-F238E27FC236}">
                <a16:creationId xmlns:a16="http://schemas.microsoft.com/office/drawing/2014/main" id="{7EEE1A26-0755-4210-B0E6-B8F567AA81D1}"/>
              </a:ext>
            </a:extLst>
          </p:cNvPr>
          <p:cNvSpPr/>
          <p:nvPr/>
        </p:nvSpPr>
        <p:spPr>
          <a:xfrm>
            <a:off x="18344505" y="8205043"/>
            <a:ext cx="15945381" cy="17162224"/>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just"/>
            <a:endParaRPr lang="en-US" sz="3200" dirty="0">
              <a:solidFill>
                <a:schemeClr val="tx1"/>
              </a:solidFill>
              <a:latin typeface="Times New Roman" panose="02020603050405020304" pitchFamily="18" charset="0"/>
              <a:cs typeface="Times New Roman" panose="02020603050405020304" pitchFamily="18" charset="0"/>
            </a:endParaRPr>
          </a:p>
          <a:p>
            <a:pPr algn="just"/>
            <a:endParaRPr lang="en-US" sz="3200" dirty="0">
              <a:solidFill>
                <a:schemeClr val="tx1"/>
              </a:solidFill>
              <a:latin typeface="Times New Roman" panose="02020603050405020304" pitchFamily="18" charset="0"/>
              <a:cs typeface="Times New Roman" panose="02020603050405020304" pitchFamily="18" charset="0"/>
            </a:endParaRPr>
          </a:p>
          <a:p>
            <a:pPr algn="just"/>
            <a:endParaRPr lang="en-US" sz="3200" dirty="0">
              <a:solidFill>
                <a:schemeClr val="tx1"/>
              </a:solidFill>
              <a:latin typeface="Times New Roman" panose="02020603050405020304" pitchFamily="18" charset="0"/>
              <a:cs typeface="Times New Roman" panose="02020603050405020304" pitchFamily="18" charset="0"/>
            </a:endParaRPr>
          </a:p>
          <a:p>
            <a:pPr algn="just"/>
            <a:endParaRPr lang="en-US" sz="3200" dirty="0">
              <a:solidFill>
                <a:schemeClr val="tx1"/>
              </a:solidFill>
              <a:latin typeface="Times New Roman" panose="02020603050405020304" pitchFamily="18" charset="0"/>
              <a:cs typeface="Times New Roman" panose="02020603050405020304" pitchFamily="18" charset="0"/>
            </a:endParaRPr>
          </a:p>
        </p:txBody>
      </p:sp>
      <p:sp>
        <p:nvSpPr>
          <p:cNvPr id="21" name="Rectangle: Rounded Corners 20">
            <a:extLst>
              <a:ext uri="{FF2B5EF4-FFF2-40B4-BE49-F238E27FC236}">
                <a16:creationId xmlns:a16="http://schemas.microsoft.com/office/drawing/2014/main" id="{FBB90182-7254-4370-8316-F14AEDF03983}"/>
              </a:ext>
            </a:extLst>
          </p:cNvPr>
          <p:cNvSpPr/>
          <p:nvPr/>
        </p:nvSpPr>
        <p:spPr>
          <a:xfrm>
            <a:off x="1331724" y="37275404"/>
            <a:ext cx="33450644" cy="8983253"/>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just"/>
            <a:endParaRPr lang="en-US" sz="3200">
              <a:solidFill>
                <a:schemeClr val="tx1"/>
              </a:solidFill>
              <a:latin typeface="Times New Roman" panose="02020603050405020304" pitchFamily="18" charset="0"/>
              <a:cs typeface="Times New Roman" panose="02020603050405020304" pitchFamily="18" charset="0"/>
            </a:endParaRPr>
          </a:p>
        </p:txBody>
      </p:sp>
      <p:sp>
        <p:nvSpPr>
          <p:cNvPr id="8" name="Rectangle 7">
            <a:extLst>
              <a:ext uri="{FF2B5EF4-FFF2-40B4-BE49-F238E27FC236}">
                <a16:creationId xmlns:a16="http://schemas.microsoft.com/office/drawing/2014/main" id="{BE553AAF-4A2D-49D6-B5F5-13CCEC8431CE}"/>
              </a:ext>
            </a:extLst>
          </p:cNvPr>
          <p:cNvSpPr/>
          <p:nvPr/>
        </p:nvSpPr>
        <p:spPr>
          <a:xfrm>
            <a:off x="879230" y="46974005"/>
            <a:ext cx="33903139" cy="3613053"/>
          </a:xfrm>
          <a:prstGeom prst="rect">
            <a:avLst/>
          </a:prstGeom>
          <a:solidFill>
            <a:schemeClr val="bg1">
              <a:lumMod val="85000"/>
            </a:schemeClr>
          </a:solidFill>
          <a:ln w="19050" cmpd="sng">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prstTxWarp prst="textNoShape">
              <a:avLst/>
            </a:prstTxWarp>
            <a:noAutofit/>
          </a:bodyPr>
          <a:lstStyle/>
          <a:p>
            <a:pPr algn="ctr"/>
            <a:endParaRPr lang="en-GB" sz="1463"/>
          </a:p>
        </p:txBody>
      </p:sp>
      <p:sp>
        <p:nvSpPr>
          <p:cNvPr id="2" name="Rectangle 1">
            <a:extLst>
              <a:ext uri="{FF2B5EF4-FFF2-40B4-BE49-F238E27FC236}">
                <a16:creationId xmlns:a16="http://schemas.microsoft.com/office/drawing/2014/main" id="{3FE93D71-379D-4AF6-970E-D498CECB5E2A}"/>
              </a:ext>
            </a:extLst>
          </p:cNvPr>
          <p:cNvSpPr/>
          <p:nvPr/>
        </p:nvSpPr>
        <p:spPr>
          <a:xfrm>
            <a:off x="879230" y="1406770"/>
            <a:ext cx="33903140" cy="2586110"/>
          </a:xfrm>
          <a:prstGeom prst="rect">
            <a:avLst/>
          </a:prstGeom>
          <a:solidFill>
            <a:srgbClr val="0020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prstTxWarp prst="textNoShape">
              <a:avLst/>
            </a:prstTxWarp>
            <a:noAutofit/>
          </a:bodyPr>
          <a:lstStyle/>
          <a:p>
            <a:pPr algn="ctr"/>
            <a:endParaRPr lang="en-GB" sz="1463" dirty="0"/>
          </a:p>
        </p:txBody>
      </p:sp>
      <p:sp>
        <p:nvSpPr>
          <p:cNvPr id="4" name="Rectangle 3">
            <a:extLst>
              <a:ext uri="{FF2B5EF4-FFF2-40B4-BE49-F238E27FC236}">
                <a16:creationId xmlns:a16="http://schemas.microsoft.com/office/drawing/2014/main" id="{FA028EAB-0102-49E3-8AA5-146FA3A8F509}"/>
              </a:ext>
            </a:extLst>
          </p:cNvPr>
          <p:cNvSpPr/>
          <p:nvPr/>
        </p:nvSpPr>
        <p:spPr>
          <a:xfrm>
            <a:off x="879230" y="2033497"/>
            <a:ext cx="33903139" cy="1169551"/>
          </a:xfrm>
          <a:prstGeom prst="rect">
            <a:avLst/>
          </a:prstGeom>
          <a:effectLst/>
        </p:spPr>
        <p:txBody>
          <a:bodyPr wrap="square">
            <a:spAutoFit/>
          </a:bodyPr>
          <a:lstStyle/>
          <a:p>
            <a:pPr algn="ctr"/>
            <a:r>
              <a:rPr lang="en-GB" sz="7000" dirty="0">
                <a:solidFill>
                  <a:schemeClr val="bg1"/>
                </a:solidFill>
                <a:latin typeface="Open Sans" panose="020B0606030504020204" pitchFamily="34" charset="0"/>
                <a:ea typeface="Open Sans" panose="020B0606030504020204" pitchFamily="34" charset="0"/>
                <a:cs typeface="Open Sans" panose="020B0606030504020204" pitchFamily="34" charset="0"/>
              </a:rPr>
              <a:t>Soft Morphological Processing of Tactile Stimuli for Autonomous Category Formation</a:t>
            </a:r>
          </a:p>
        </p:txBody>
      </p:sp>
      <p:sp>
        <p:nvSpPr>
          <p:cNvPr id="5" name="TextBox 4">
            <a:extLst>
              <a:ext uri="{FF2B5EF4-FFF2-40B4-BE49-F238E27FC236}">
                <a16:creationId xmlns:a16="http://schemas.microsoft.com/office/drawing/2014/main" id="{9BB73A0A-C450-45D9-B579-CD7615746D77}"/>
              </a:ext>
            </a:extLst>
          </p:cNvPr>
          <p:cNvSpPr txBox="1"/>
          <p:nvPr/>
        </p:nvSpPr>
        <p:spPr>
          <a:xfrm>
            <a:off x="0" y="4289882"/>
            <a:ext cx="35661600" cy="2289088"/>
          </a:xfrm>
          <a:prstGeom prst="rect">
            <a:avLst/>
          </a:prstGeom>
          <a:noFill/>
        </p:spPr>
        <p:txBody>
          <a:bodyPr wrap="square" rtlCol="0">
            <a:spAutoFit/>
          </a:bodyPr>
          <a:lstStyle/>
          <a:p>
            <a:pPr algn="ctr" defTabSz="2399152"/>
            <a:r>
              <a:rPr lang="en-GB" sz="6800" b="1" dirty="0">
                <a:solidFill>
                  <a:prstClr val="black"/>
                </a:solidFill>
                <a:latin typeface="Arsenal" panose="02010504060200020004" pitchFamily="50" charset="0"/>
              </a:rPr>
              <a:t>Luca Scimeca, Perla </a:t>
            </a:r>
            <a:r>
              <a:rPr lang="en-GB" sz="6800" b="1" dirty="0" err="1">
                <a:solidFill>
                  <a:prstClr val="black"/>
                </a:solidFill>
                <a:latin typeface="Arsenal" panose="02010504060200020004" pitchFamily="50" charset="0"/>
              </a:rPr>
              <a:t>Maiolino</a:t>
            </a:r>
            <a:r>
              <a:rPr lang="en-GB" sz="6800" b="1" dirty="0">
                <a:solidFill>
                  <a:prstClr val="black"/>
                </a:solidFill>
                <a:latin typeface="Arsenal" panose="02010504060200020004" pitchFamily="50" charset="0"/>
              </a:rPr>
              <a:t>, Fumiya Iida</a:t>
            </a:r>
          </a:p>
          <a:p>
            <a:pPr algn="ctr" defTabSz="2399152"/>
            <a:r>
              <a:rPr lang="en-GB" sz="5200" b="1" i="1" dirty="0">
                <a:solidFill>
                  <a:prstClr val="black"/>
                </a:solidFill>
                <a:latin typeface="Arsenal" panose="02010504060200020004" pitchFamily="50" charset="0"/>
                <a:hlinkClick r:id="rId3"/>
              </a:rPr>
              <a:t>ls769@cam.ac.uk</a:t>
            </a:r>
            <a:r>
              <a:rPr lang="en-GB" sz="5200" b="1" i="1" dirty="0">
                <a:solidFill>
                  <a:prstClr val="black"/>
                </a:solidFill>
                <a:latin typeface="Arsenal" panose="02010504060200020004" pitchFamily="50" charset="0"/>
              </a:rPr>
              <a:t>, </a:t>
            </a:r>
            <a:r>
              <a:rPr lang="en-GB" sz="5200" b="1" i="1" dirty="0">
                <a:solidFill>
                  <a:prstClr val="black"/>
                </a:solidFill>
                <a:latin typeface="Arsenal" panose="02010504060200020004" pitchFamily="50" charset="0"/>
                <a:hlinkClick r:id="rId4"/>
              </a:rPr>
              <a:t>pm640@cam.ac.uk</a:t>
            </a:r>
            <a:r>
              <a:rPr lang="en-GB" sz="5200" b="1" i="1" dirty="0">
                <a:solidFill>
                  <a:prstClr val="black"/>
                </a:solidFill>
                <a:latin typeface="Arsenal" panose="02010504060200020004" pitchFamily="50" charset="0"/>
              </a:rPr>
              <a:t>, </a:t>
            </a:r>
            <a:r>
              <a:rPr lang="en-GB" sz="5200" b="1" i="1" dirty="0">
                <a:solidFill>
                  <a:prstClr val="black"/>
                </a:solidFill>
                <a:latin typeface="Arsenal" panose="02010504060200020004" pitchFamily="50" charset="0"/>
                <a:hlinkClick r:id="rId5"/>
              </a:rPr>
              <a:t>fi224@cam.ac.uk</a:t>
            </a:r>
            <a:endParaRPr lang="en-GB" sz="5200" b="1" i="1" dirty="0">
              <a:solidFill>
                <a:prstClr val="black"/>
              </a:solidFill>
              <a:latin typeface="Arsenal" panose="02010504060200020004" pitchFamily="50" charset="0"/>
            </a:endParaRPr>
          </a:p>
          <a:p>
            <a:pPr algn="ctr" defTabSz="2399152"/>
            <a:endParaRPr lang="en-GB" sz="2275" b="1" i="1" dirty="0">
              <a:solidFill>
                <a:prstClr val="black"/>
              </a:solidFill>
              <a:latin typeface="Arsenal" panose="02010504060200020004" pitchFamily="50" charset="0"/>
            </a:endParaRPr>
          </a:p>
        </p:txBody>
      </p:sp>
      <p:pic>
        <p:nvPicPr>
          <p:cNvPr id="6" name="Picture 5">
            <a:extLst>
              <a:ext uri="{FF2B5EF4-FFF2-40B4-BE49-F238E27FC236}">
                <a16:creationId xmlns:a16="http://schemas.microsoft.com/office/drawing/2014/main" id="{01177419-3AE5-40D1-8007-B2ABA981A2F1}"/>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1552421" y="47624663"/>
            <a:ext cx="5945660" cy="2207373"/>
          </a:xfrm>
          <a:prstGeom prst="rect">
            <a:avLst/>
          </a:prstGeom>
        </p:spPr>
      </p:pic>
      <p:pic>
        <p:nvPicPr>
          <p:cNvPr id="7" name="Picture 2" descr="Engineering">
            <a:extLst>
              <a:ext uri="{FF2B5EF4-FFF2-40B4-BE49-F238E27FC236}">
                <a16:creationId xmlns:a16="http://schemas.microsoft.com/office/drawing/2014/main" id="{0B52EA44-D066-4869-A316-577F08372C80}"/>
              </a:ext>
            </a:extLst>
          </p:cNvPr>
          <p:cNvPicPr>
            <a:picLocks noChangeAspect="1" noChangeArrowheads="1"/>
          </p:cNvPicPr>
          <p:nvPr/>
        </p:nvPicPr>
        <p:blipFill>
          <a:blip r:embed="rId7"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27037623" y="47699614"/>
            <a:ext cx="7071556" cy="21324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TextBox 12">
            <a:extLst>
              <a:ext uri="{FF2B5EF4-FFF2-40B4-BE49-F238E27FC236}">
                <a16:creationId xmlns:a16="http://schemas.microsoft.com/office/drawing/2014/main" id="{3ECEBB94-C03D-4995-8A91-DF723DB083E0}"/>
              </a:ext>
            </a:extLst>
          </p:cNvPr>
          <p:cNvSpPr txBox="1"/>
          <p:nvPr/>
        </p:nvSpPr>
        <p:spPr>
          <a:xfrm>
            <a:off x="3903161" y="17546464"/>
            <a:ext cx="11242181" cy="1323439"/>
          </a:xfrm>
          <a:prstGeom prst="rect">
            <a:avLst/>
          </a:prstGeom>
          <a:noFill/>
        </p:spPr>
        <p:txBody>
          <a:bodyPr wrap="none" rtlCol="0">
            <a:spAutoFit/>
          </a:bodyPr>
          <a:lstStyle/>
          <a:p>
            <a:pPr algn="ctr"/>
            <a:r>
              <a:rPr lang="en-US" sz="8000" b="1" dirty="0">
                <a:latin typeface="Times New Roman" panose="02020603050405020304" pitchFamily="18" charset="0"/>
                <a:cs typeface="Times New Roman" panose="02020603050405020304" pitchFamily="18" charset="0"/>
              </a:rPr>
              <a:t>Motivation &amp; Hypothesis</a:t>
            </a:r>
          </a:p>
        </p:txBody>
      </p:sp>
      <p:sp>
        <p:nvSpPr>
          <p:cNvPr id="15" name="TextBox 14">
            <a:extLst>
              <a:ext uri="{FF2B5EF4-FFF2-40B4-BE49-F238E27FC236}">
                <a16:creationId xmlns:a16="http://schemas.microsoft.com/office/drawing/2014/main" id="{99415824-0E64-4EF3-8BD1-16DB50673480}"/>
              </a:ext>
            </a:extLst>
          </p:cNvPr>
          <p:cNvSpPr txBox="1"/>
          <p:nvPr/>
        </p:nvSpPr>
        <p:spPr>
          <a:xfrm>
            <a:off x="21679547" y="6909160"/>
            <a:ext cx="9275296" cy="1323439"/>
          </a:xfrm>
          <a:prstGeom prst="rect">
            <a:avLst/>
          </a:prstGeom>
          <a:noFill/>
        </p:spPr>
        <p:txBody>
          <a:bodyPr wrap="none" rtlCol="0">
            <a:spAutoFit/>
          </a:bodyPr>
          <a:lstStyle/>
          <a:p>
            <a:pPr algn="ctr"/>
            <a:r>
              <a:rPr lang="en-US" sz="8000" b="1" dirty="0">
                <a:latin typeface="Times New Roman" panose="02020603050405020304" pitchFamily="18" charset="0"/>
                <a:cs typeface="Times New Roman" panose="02020603050405020304" pitchFamily="18" charset="0"/>
              </a:rPr>
              <a:t>Experimental Set-up</a:t>
            </a:r>
          </a:p>
        </p:txBody>
      </p:sp>
      <p:sp>
        <p:nvSpPr>
          <p:cNvPr id="16" name="TextBox 15">
            <a:extLst>
              <a:ext uri="{FF2B5EF4-FFF2-40B4-BE49-F238E27FC236}">
                <a16:creationId xmlns:a16="http://schemas.microsoft.com/office/drawing/2014/main" id="{00EB5625-9FB1-405B-BAD2-42FAA2CD5906}"/>
              </a:ext>
            </a:extLst>
          </p:cNvPr>
          <p:cNvSpPr txBox="1"/>
          <p:nvPr/>
        </p:nvSpPr>
        <p:spPr>
          <a:xfrm>
            <a:off x="16368923" y="35836977"/>
            <a:ext cx="3376245" cy="1323439"/>
          </a:xfrm>
          <a:prstGeom prst="rect">
            <a:avLst/>
          </a:prstGeom>
          <a:noFill/>
        </p:spPr>
        <p:txBody>
          <a:bodyPr wrap="none" rtlCol="0">
            <a:spAutoFit/>
          </a:bodyPr>
          <a:lstStyle/>
          <a:p>
            <a:pPr algn="ctr"/>
            <a:r>
              <a:rPr lang="en-US" sz="8000" b="1" dirty="0">
                <a:latin typeface="Times New Roman" panose="02020603050405020304" pitchFamily="18" charset="0"/>
                <a:cs typeface="Times New Roman" panose="02020603050405020304" pitchFamily="18" charset="0"/>
              </a:rPr>
              <a:t>Results</a:t>
            </a:r>
          </a:p>
        </p:txBody>
      </p:sp>
      <p:sp>
        <p:nvSpPr>
          <p:cNvPr id="17" name="TextBox 16">
            <a:extLst>
              <a:ext uri="{FF2B5EF4-FFF2-40B4-BE49-F238E27FC236}">
                <a16:creationId xmlns:a16="http://schemas.microsoft.com/office/drawing/2014/main" id="{23BCA8C0-C5E4-420A-AC5F-CA23816C0812}"/>
              </a:ext>
            </a:extLst>
          </p:cNvPr>
          <p:cNvSpPr txBox="1"/>
          <p:nvPr/>
        </p:nvSpPr>
        <p:spPr>
          <a:xfrm>
            <a:off x="7158715" y="6875972"/>
            <a:ext cx="4001416" cy="1323439"/>
          </a:xfrm>
          <a:prstGeom prst="rect">
            <a:avLst/>
          </a:prstGeom>
          <a:noFill/>
        </p:spPr>
        <p:txBody>
          <a:bodyPr wrap="none" rtlCol="0">
            <a:spAutoFit/>
          </a:bodyPr>
          <a:lstStyle/>
          <a:p>
            <a:pPr algn="ctr"/>
            <a:r>
              <a:rPr lang="en-US" sz="8000" b="1" dirty="0">
                <a:latin typeface="Times New Roman" panose="02020603050405020304" pitchFamily="18" charset="0"/>
                <a:cs typeface="Times New Roman" panose="02020603050405020304" pitchFamily="18" charset="0"/>
              </a:rPr>
              <a:t>Abstract</a:t>
            </a:r>
          </a:p>
        </p:txBody>
      </p:sp>
      <p:graphicFrame>
        <p:nvGraphicFramePr>
          <p:cNvPr id="23" name="Object 22">
            <a:extLst>
              <a:ext uri="{FF2B5EF4-FFF2-40B4-BE49-F238E27FC236}">
                <a16:creationId xmlns:a16="http://schemas.microsoft.com/office/drawing/2014/main" id="{36A23369-C99D-4A6B-B362-95DA9336E2A8}"/>
              </a:ext>
            </a:extLst>
          </p:cNvPr>
          <p:cNvGraphicFramePr>
            <a:graphicFrameLocks noChangeAspect="1"/>
          </p:cNvGraphicFramePr>
          <p:nvPr>
            <p:extLst>
              <p:ext uri="{D42A27DB-BD31-4B8C-83A1-F6EECF244321}">
                <p14:modId xmlns:p14="http://schemas.microsoft.com/office/powerpoint/2010/main" val="887545102"/>
              </p:ext>
            </p:extLst>
          </p:nvPr>
        </p:nvGraphicFramePr>
        <p:xfrm>
          <a:off x="2788908" y="19375294"/>
          <a:ext cx="12741026" cy="2236974"/>
        </p:xfrm>
        <a:graphic>
          <a:graphicData uri="http://schemas.openxmlformats.org/presentationml/2006/ole">
            <mc:AlternateContent xmlns:mc="http://schemas.openxmlformats.org/markup-compatibility/2006">
              <mc:Choice xmlns:v="urn:schemas-microsoft-com:vml" Requires="v">
                <p:oleObj spid="_x0000_s1329" name="Acrobat Document" r:id="rId8" imgW="17053225" imgH="2994426" progId="AcroExch.Document.DC">
                  <p:embed/>
                </p:oleObj>
              </mc:Choice>
              <mc:Fallback>
                <p:oleObj name="Acrobat Document" r:id="rId8" imgW="17053225" imgH="2994426" progId="AcroExch.Document.DC">
                  <p:embed/>
                  <p:pic>
                    <p:nvPicPr>
                      <p:cNvPr id="0" name=""/>
                      <p:cNvPicPr/>
                      <p:nvPr/>
                    </p:nvPicPr>
                    <p:blipFill>
                      <a:blip r:embed="rId9"/>
                      <a:stretch>
                        <a:fillRect/>
                      </a:stretch>
                    </p:blipFill>
                    <p:spPr>
                      <a:xfrm>
                        <a:off x="2788908" y="19375294"/>
                        <a:ext cx="12741026" cy="2236974"/>
                      </a:xfrm>
                      <a:prstGeom prst="rect">
                        <a:avLst/>
                      </a:prstGeom>
                    </p:spPr>
                  </p:pic>
                </p:oleObj>
              </mc:Fallback>
            </mc:AlternateContent>
          </a:graphicData>
        </a:graphic>
      </p:graphicFrame>
      <p:graphicFrame>
        <p:nvGraphicFramePr>
          <p:cNvPr id="24" name="Object 23">
            <a:extLst>
              <a:ext uri="{FF2B5EF4-FFF2-40B4-BE49-F238E27FC236}">
                <a16:creationId xmlns:a16="http://schemas.microsoft.com/office/drawing/2014/main" id="{CD8213EC-C56B-41F3-BA67-10DEC324A5DE}"/>
              </a:ext>
            </a:extLst>
          </p:cNvPr>
          <p:cNvGraphicFramePr>
            <a:graphicFrameLocks noChangeAspect="1"/>
          </p:cNvGraphicFramePr>
          <p:nvPr>
            <p:extLst>
              <p:ext uri="{D42A27DB-BD31-4B8C-83A1-F6EECF244321}">
                <p14:modId xmlns:p14="http://schemas.microsoft.com/office/powerpoint/2010/main" val="2367846415"/>
              </p:ext>
            </p:extLst>
          </p:nvPr>
        </p:nvGraphicFramePr>
        <p:xfrm>
          <a:off x="14848204" y="37578484"/>
          <a:ext cx="7158356" cy="3939923"/>
        </p:xfrm>
        <a:graphic>
          <a:graphicData uri="http://schemas.openxmlformats.org/presentationml/2006/ole">
            <mc:AlternateContent xmlns:mc="http://schemas.openxmlformats.org/markup-compatibility/2006">
              <mc:Choice xmlns:v="urn:schemas-microsoft-com:vml" Requires="v">
                <p:oleObj spid="_x0000_s1330" name="Acrobat Document" r:id="rId10" imgW="8237068" imgH="4533553" progId="AcroExch.Document.DC">
                  <p:embed/>
                </p:oleObj>
              </mc:Choice>
              <mc:Fallback>
                <p:oleObj name="Acrobat Document" r:id="rId10" imgW="8237068" imgH="4533553" progId="AcroExch.Document.DC">
                  <p:embed/>
                  <p:pic>
                    <p:nvPicPr>
                      <p:cNvPr id="0" name=""/>
                      <p:cNvPicPr/>
                      <p:nvPr/>
                    </p:nvPicPr>
                    <p:blipFill>
                      <a:blip r:embed="rId11"/>
                      <a:stretch>
                        <a:fillRect/>
                      </a:stretch>
                    </p:blipFill>
                    <p:spPr>
                      <a:xfrm>
                        <a:off x="14848204" y="37578484"/>
                        <a:ext cx="7158356" cy="3939923"/>
                      </a:xfrm>
                      <a:prstGeom prst="rect">
                        <a:avLst/>
                      </a:prstGeom>
                    </p:spPr>
                  </p:pic>
                </p:oleObj>
              </mc:Fallback>
            </mc:AlternateContent>
          </a:graphicData>
        </a:graphic>
      </p:graphicFrame>
      <p:graphicFrame>
        <p:nvGraphicFramePr>
          <p:cNvPr id="26" name="Object 25">
            <a:extLst>
              <a:ext uri="{FF2B5EF4-FFF2-40B4-BE49-F238E27FC236}">
                <a16:creationId xmlns:a16="http://schemas.microsoft.com/office/drawing/2014/main" id="{3A87D5FB-A4AD-487A-B2E9-7AEB88802EE1}"/>
              </a:ext>
            </a:extLst>
          </p:cNvPr>
          <p:cNvGraphicFramePr>
            <a:graphicFrameLocks noChangeAspect="1"/>
          </p:cNvGraphicFramePr>
          <p:nvPr>
            <p:extLst>
              <p:ext uri="{D42A27DB-BD31-4B8C-83A1-F6EECF244321}">
                <p14:modId xmlns:p14="http://schemas.microsoft.com/office/powerpoint/2010/main" val="376502741"/>
              </p:ext>
            </p:extLst>
          </p:nvPr>
        </p:nvGraphicFramePr>
        <p:xfrm>
          <a:off x="25685106" y="29527717"/>
          <a:ext cx="6755926" cy="4088746"/>
        </p:xfrm>
        <a:graphic>
          <a:graphicData uri="http://schemas.openxmlformats.org/presentationml/2006/ole">
            <mc:AlternateContent xmlns:mc="http://schemas.openxmlformats.org/markup-compatibility/2006">
              <mc:Choice xmlns:v="urn:schemas-microsoft-com:vml" Requires="v">
                <p:oleObj spid="_x0000_s1331" name="Acrobat Document" r:id="rId12" imgW="10728832" imgH="6492197" progId="AcroExch.Document.DC">
                  <p:embed/>
                </p:oleObj>
              </mc:Choice>
              <mc:Fallback>
                <p:oleObj name="Acrobat Document" r:id="rId12" imgW="10728832" imgH="6492197" progId="AcroExch.Document.DC">
                  <p:embed/>
                  <p:pic>
                    <p:nvPicPr>
                      <p:cNvPr id="0" name=""/>
                      <p:cNvPicPr/>
                      <p:nvPr/>
                    </p:nvPicPr>
                    <p:blipFill>
                      <a:blip r:embed="rId13"/>
                      <a:stretch>
                        <a:fillRect/>
                      </a:stretch>
                    </p:blipFill>
                    <p:spPr>
                      <a:xfrm>
                        <a:off x="25685106" y="29527717"/>
                        <a:ext cx="6755926" cy="4088746"/>
                      </a:xfrm>
                      <a:prstGeom prst="rect">
                        <a:avLst/>
                      </a:prstGeom>
                    </p:spPr>
                  </p:pic>
                </p:oleObj>
              </mc:Fallback>
            </mc:AlternateContent>
          </a:graphicData>
        </a:graphic>
      </p:graphicFrame>
      <p:graphicFrame>
        <p:nvGraphicFramePr>
          <p:cNvPr id="35" name="Object 34">
            <a:extLst>
              <a:ext uri="{FF2B5EF4-FFF2-40B4-BE49-F238E27FC236}">
                <a16:creationId xmlns:a16="http://schemas.microsoft.com/office/drawing/2014/main" id="{E3D0809E-DA2F-4B71-8B72-2EBDD1F5E370}"/>
              </a:ext>
            </a:extLst>
          </p:cNvPr>
          <p:cNvGraphicFramePr>
            <a:graphicFrameLocks noChangeAspect="1"/>
          </p:cNvGraphicFramePr>
          <p:nvPr>
            <p:extLst>
              <p:ext uri="{D42A27DB-BD31-4B8C-83A1-F6EECF244321}">
                <p14:modId xmlns:p14="http://schemas.microsoft.com/office/powerpoint/2010/main" val="2271582797"/>
              </p:ext>
            </p:extLst>
          </p:nvPr>
        </p:nvGraphicFramePr>
        <p:xfrm>
          <a:off x="25869837" y="37588155"/>
          <a:ext cx="6877833" cy="4317225"/>
        </p:xfrm>
        <a:graphic>
          <a:graphicData uri="http://schemas.openxmlformats.org/presentationml/2006/ole">
            <mc:AlternateContent xmlns:mc="http://schemas.openxmlformats.org/markup-compatibility/2006">
              <mc:Choice xmlns:v="urn:schemas-microsoft-com:vml" Requires="v">
                <p:oleObj spid="_x0000_s1332" name="Acrobat Document" r:id="rId14" imgW="9448481" imgH="7010088" progId="AcroExch.Document.DC">
                  <p:embed/>
                </p:oleObj>
              </mc:Choice>
              <mc:Fallback>
                <p:oleObj name="Acrobat Document" r:id="rId14" imgW="9448481" imgH="7010088" progId="AcroExch.Document.DC">
                  <p:embed/>
                  <p:pic>
                    <p:nvPicPr>
                      <p:cNvPr id="0" name=""/>
                      <p:cNvPicPr/>
                      <p:nvPr/>
                    </p:nvPicPr>
                    <p:blipFill>
                      <a:blip r:embed="rId15"/>
                      <a:stretch>
                        <a:fillRect/>
                      </a:stretch>
                    </p:blipFill>
                    <p:spPr>
                      <a:xfrm>
                        <a:off x="25869837" y="37588155"/>
                        <a:ext cx="6877833" cy="4317225"/>
                      </a:xfrm>
                      <a:prstGeom prst="rect">
                        <a:avLst/>
                      </a:prstGeom>
                    </p:spPr>
                  </p:pic>
                </p:oleObj>
              </mc:Fallback>
            </mc:AlternateContent>
          </a:graphicData>
        </a:graphic>
      </p:graphicFrame>
      <p:graphicFrame>
        <p:nvGraphicFramePr>
          <p:cNvPr id="36" name="Object 35">
            <a:extLst>
              <a:ext uri="{FF2B5EF4-FFF2-40B4-BE49-F238E27FC236}">
                <a16:creationId xmlns:a16="http://schemas.microsoft.com/office/drawing/2014/main" id="{34840FB6-3A0B-4275-861D-BF1629FBD415}"/>
              </a:ext>
            </a:extLst>
          </p:cNvPr>
          <p:cNvGraphicFramePr>
            <a:graphicFrameLocks noChangeAspect="1"/>
          </p:cNvGraphicFramePr>
          <p:nvPr>
            <p:extLst>
              <p:ext uri="{D42A27DB-BD31-4B8C-83A1-F6EECF244321}">
                <p14:modId xmlns:p14="http://schemas.microsoft.com/office/powerpoint/2010/main" val="2370553886"/>
              </p:ext>
            </p:extLst>
          </p:nvPr>
        </p:nvGraphicFramePr>
        <p:xfrm>
          <a:off x="8153518" y="38105192"/>
          <a:ext cx="3776505" cy="2285574"/>
        </p:xfrm>
        <a:graphic>
          <a:graphicData uri="http://schemas.openxmlformats.org/presentationml/2006/ole">
            <mc:AlternateContent xmlns:mc="http://schemas.openxmlformats.org/markup-compatibility/2006">
              <mc:Choice xmlns:v="urn:schemas-microsoft-com:vml" Requires="v">
                <p:oleObj spid="_x0000_s1333" name="Acrobat Document" r:id="rId16" imgW="10728832" imgH="6492197" progId="AcroExch.Document.DC">
                  <p:embed/>
                </p:oleObj>
              </mc:Choice>
              <mc:Fallback>
                <p:oleObj name="Acrobat Document" r:id="rId16" imgW="10728832" imgH="6492197" progId="AcroExch.Document.DC">
                  <p:embed/>
                  <p:pic>
                    <p:nvPicPr>
                      <p:cNvPr id="26" name="Object 25">
                        <a:extLst>
                          <a:ext uri="{FF2B5EF4-FFF2-40B4-BE49-F238E27FC236}">
                            <a16:creationId xmlns:a16="http://schemas.microsoft.com/office/drawing/2014/main" id="{3A87D5FB-A4AD-487A-B2E9-7AEB88802EE1}"/>
                          </a:ext>
                        </a:extLst>
                      </p:cNvPr>
                      <p:cNvPicPr/>
                      <p:nvPr/>
                    </p:nvPicPr>
                    <p:blipFill>
                      <a:blip r:embed="rId13"/>
                      <a:stretch>
                        <a:fillRect/>
                      </a:stretch>
                    </p:blipFill>
                    <p:spPr>
                      <a:xfrm>
                        <a:off x="8153518" y="38105192"/>
                        <a:ext cx="3776505" cy="2285574"/>
                      </a:xfrm>
                      <a:prstGeom prst="rect">
                        <a:avLst/>
                      </a:prstGeom>
                    </p:spPr>
                  </p:pic>
                </p:oleObj>
              </mc:Fallback>
            </mc:AlternateContent>
          </a:graphicData>
        </a:graphic>
      </p:graphicFrame>
      <p:graphicFrame>
        <p:nvGraphicFramePr>
          <p:cNvPr id="37" name="Object 36">
            <a:extLst>
              <a:ext uri="{FF2B5EF4-FFF2-40B4-BE49-F238E27FC236}">
                <a16:creationId xmlns:a16="http://schemas.microsoft.com/office/drawing/2014/main" id="{3190F167-64D5-4844-A18A-79B1F81C49B2}"/>
              </a:ext>
            </a:extLst>
          </p:cNvPr>
          <p:cNvGraphicFramePr>
            <a:graphicFrameLocks noChangeAspect="1"/>
          </p:cNvGraphicFramePr>
          <p:nvPr>
            <p:extLst>
              <p:ext uri="{D42A27DB-BD31-4B8C-83A1-F6EECF244321}">
                <p14:modId xmlns:p14="http://schemas.microsoft.com/office/powerpoint/2010/main" val="964411716"/>
              </p:ext>
            </p:extLst>
          </p:nvPr>
        </p:nvGraphicFramePr>
        <p:xfrm>
          <a:off x="8048577" y="43507154"/>
          <a:ext cx="3881446" cy="2377871"/>
        </p:xfrm>
        <a:graphic>
          <a:graphicData uri="http://schemas.openxmlformats.org/presentationml/2006/ole">
            <mc:AlternateContent xmlns:mc="http://schemas.openxmlformats.org/markup-compatibility/2006">
              <mc:Choice xmlns:v="urn:schemas-microsoft-com:vml" Requires="v">
                <p:oleObj spid="_x0000_s1334" name="Acrobat Document" r:id="rId17" imgW="9204896" imgH="5638616" progId="AcroExch.Document.DC">
                  <p:embed/>
                </p:oleObj>
              </mc:Choice>
              <mc:Fallback>
                <p:oleObj name="Acrobat Document" r:id="rId17" imgW="9204896" imgH="5638616" progId="AcroExch.Document.DC">
                  <p:embed/>
                  <p:pic>
                    <p:nvPicPr>
                      <p:cNvPr id="28" name="Object 27">
                        <a:extLst>
                          <a:ext uri="{FF2B5EF4-FFF2-40B4-BE49-F238E27FC236}">
                            <a16:creationId xmlns:a16="http://schemas.microsoft.com/office/drawing/2014/main" id="{D92DDBA9-4077-45E4-AA5E-D3DDE469741E}"/>
                          </a:ext>
                        </a:extLst>
                      </p:cNvPr>
                      <p:cNvPicPr/>
                      <p:nvPr/>
                    </p:nvPicPr>
                    <p:blipFill>
                      <a:blip r:embed="rId18"/>
                      <a:stretch>
                        <a:fillRect/>
                      </a:stretch>
                    </p:blipFill>
                    <p:spPr>
                      <a:xfrm>
                        <a:off x="8048577" y="43507154"/>
                        <a:ext cx="3881446" cy="2377871"/>
                      </a:xfrm>
                      <a:prstGeom prst="rect">
                        <a:avLst/>
                      </a:prstGeom>
                    </p:spPr>
                  </p:pic>
                </p:oleObj>
              </mc:Fallback>
            </mc:AlternateContent>
          </a:graphicData>
        </a:graphic>
      </p:graphicFrame>
      <p:pic>
        <p:nvPicPr>
          <p:cNvPr id="40" name="Picture 39">
            <a:extLst>
              <a:ext uri="{FF2B5EF4-FFF2-40B4-BE49-F238E27FC236}">
                <a16:creationId xmlns:a16="http://schemas.microsoft.com/office/drawing/2014/main" id="{8ABB0EF9-D905-4F63-87AA-17C4B5EFB49B}"/>
              </a:ext>
            </a:extLst>
          </p:cNvPr>
          <p:cNvPicPr>
            <a:picLocks noChangeAspect="1"/>
          </p:cNvPicPr>
          <p:nvPr/>
        </p:nvPicPr>
        <p:blipFill rotWithShape="1">
          <a:blip r:embed="rId19">
            <a:extLst>
              <a:ext uri="{28A0092B-C50C-407E-A947-70E740481C1C}">
                <a14:useLocalDpi xmlns:a14="http://schemas.microsoft.com/office/drawing/2010/main" val="0"/>
              </a:ext>
            </a:extLst>
          </a:blip>
          <a:srcRect l="419" r="419"/>
          <a:stretch/>
        </p:blipFill>
        <p:spPr>
          <a:xfrm>
            <a:off x="19276729" y="12897093"/>
            <a:ext cx="14145034" cy="9858660"/>
          </a:xfrm>
          <a:prstGeom prst="rect">
            <a:avLst/>
          </a:prstGeom>
          <a:noFill/>
          <a:ln w="92075" cmpd="sng">
            <a:noFill/>
          </a:ln>
          <a:effectLst>
            <a:softEdge rad="112500"/>
          </a:effectLst>
        </p:spPr>
      </p:pic>
      <p:sp>
        <p:nvSpPr>
          <p:cNvPr id="41" name="TextBox 40">
            <a:extLst>
              <a:ext uri="{FF2B5EF4-FFF2-40B4-BE49-F238E27FC236}">
                <a16:creationId xmlns:a16="http://schemas.microsoft.com/office/drawing/2014/main" id="{47D600DA-9F60-4FCE-A2ED-100ABD1BB9DC}"/>
              </a:ext>
            </a:extLst>
          </p:cNvPr>
          <p:cNvSpPr txBox="1"/>
          <p:nvPr/>
        </p:nvSpPr>
        <p:spPr>
          <a:xfrm>
            <a:off x="25685106" y="10780997"/>
            <a:ext cx="184731" cy="1138773"/>
          </a:xfrm>
          <a:prstGeom prst="rect">
            <a:avLst/>
          </a:prstGeom>
          <a:noFill/>
        </p:spPr>
        <p:txBody>
          <a:bodyPr wrap="none" rtlCol="0">
            <a:spAutoFit/>
          </a:bodyPr>
          <a:lstStyle/>
          <a:p>
            <a:endParaRPr lang="en-US" sz="6800" dirty="0">
              <a:latin typeface="Times New Roman" panose="02020603050405020304" pitchFamily="18" charset="0"/>
              <a:cs typeface="Times New Roman" panose="02020603050405020304" pitchFamily="18" charset="0"/>
            </a:endParaRPr>
          </a:p>
        </p:txBody>
      </p:sp>
      <p:sp>
        <p:nvSpPr>
          <p:cNvPr id="43" name="TextBox 42">
            <a:extLst>
              <a:ext uri="{FF2B5EF4-FFF2-40B4-BE49-F238E27FC236}">
                <a16:creationId xmlns:a16="http://schemas.microsoft.com/office/drawing/2014/main" id="{1E06CAC5-5001-4B3B-8408-B371E8859BDD}"/>
              </a:ext>
            </a:extLst>
          </p:cNvPr>
          <p:cNvSpPr txBox="1"/>
          <p:nvPr/>
        </p:nvSpPr>
        <p:spPr>
          <a:xfrm>
            <a:off x="9060609" y="26085003"/>
            <a:ext cx="17540379" cy="1323439"/>
          </a:xfrm>
          <a:prstGeom prst="rect">
            <a:avLst/>
          </a:prstGeom>
          <a:noFill/>
        </p:spPr>
        <p:txBody>
          <a:bodyPr wrap="none" rtlCol="0">
            <a:spAutoFit/>
          </a:bodyPr>
          <a:lstStyle/>
          <a:p>
            <a:pPr algn="ctr"/>
            <a:r>
              <a:rPr lang="en-US" sz="8000" b="1" dirty="0">
                <a:latin typeface="Times New Roman" panose="02020603050405020304" pitchFamily="18" charset="0"/>
                <a:cs typeface="Times New Roman" panose="02020603050405020304" pitchFamily="18" charset="0"/>
              </a:rPr>
              <a:t>Dimensionality Reduction &amp; Clustering</a:t>
            </a:r>
          </a:p>
        </p:txBody>
      </p:sp>
      <p:graphicFrame>
        <p:nvGraphicFramePr>
          <p:cNvPr id="47" name="Object 46">
            <a:extLst>
              <a:ext uri="{FF2B5EF4-FFF2-40B4-BE49-F238E27FC236}">
                <a16:creationId xmlns:a16="http://schemas.microsoft.com/office/drawing/2014/main" id="{54378032-DFE0-4854-A34A-5AB7D585B8CC}"/>
              </a:ext>
            </a:extLst>
          </p:cNvPr>
          <p:cNvGraphicFramePr>
            <a:graphicFrameLocks noChangeAspect="1"/>
          </p:cNvGraphicFramePr>
          <p:nvPr>
            <p:extLst>
              <p:ext uri="{D42A27DB-BD31-4B8C-83A1-F6EECF244321}">
                <p14:modId xmlns:p14="http://schemas.microsoft.com/office/powerpoint/2010/main" val="1945964165"/>
              </p:ext>
            </p:extLst>
          </p:nvPr>
        </p:nvGraphicFramePr>
        <p:xfrm>
          <a:off x="29314900" y="10855407"/>
          <a:ext cx="4106863" cy="4030663"/>
        </p:xfrm>
        <a:graphic>
          <a:graphicData uri="http://schemas.openxmlformats.org/presentationml/2006/ole">
            <mc:AlternateContent xmlns:mc="http://schemas.openxmlformats.org/markup-compatibility/2006">
              <mc:Choice xmlns:v="urn:schemas-microsoft-com:vml" Requires="v">
                <p:oleObj spid="_x0000_s1335" name="Acrobat Document" r:id="rId20" imgW="4106853" imgH="4030973" progId="AcroExch.Document.DC">
                  <p:embed/>
                </p:oleObj>
              </mc:Choice>
              <mc:Fallback>
                <p:oleObj name="Acrobat Document" r:id="rId20" imgW="4106853" imgH="4030973" progId="AcroExch.Document.DC">
                  <p:embed/>
                  <p:pic>
                    <p:nvPicPr>
                      <p:cNvPr id="0" name=""/>
                      <p:cNvPicPr/>
                      <p:nvPr/>
                    </p:nvPicPr>
                    <p:blipFill>
                      <a:blip r:embed="rId21"/>
                      <a:stretch>
                        <a:fillRect/>
                      </a:stretch>
                    </p:blipFill>
                    <p:spPr>
                      <a:xfrm>
                        <a:off x="29314900" y="10855407"/>
                        <a:ext cx="4106863" cy="4030663"/>
                      </a:xfrm>
                      <a:prstGeom prst="rect">
                        <a:avLst/>
                      </a:prstGeom>
                    </p:spPr>
                  </p:pic>
                </p:oleObj>
              </mc:Fallback>
            </mc:AlternateContent>
          </a:graphicData>
        </a:graphic>
      </p:graphicFrame>
      <p:sp>
        <p:nvSpPr>
          <p:cNvPr id="48" name="TextBox 47">
            <a:extLst>
              <a:ext uri="{FF2B5EF4-FFF2-40B4-BE49-F238E27FC236}">
                <a16:creationId xmlns:a16="http://schemas.microsoft.com/office/drawing/2014/main" id="{BACEC7FB-EDAB-4B51-B1B8-5D0C771C5C39}"/>
              </a:ext>
            </a:extLst>
          </p:cNvPr>
          <p:cNvSpPr txBox="1"/>
          <p:nvPr/>
        </p:nvSpPr>
        <p:spPr>
          <a:xfrm>
            <a:off x="29999206" y="10129732"/>
            <a:ext cx="2738250" cy="707886"/>
          </a:xfrm>
          <a:prstGeom prst="rect">
            <a:avLst/>
          </a:prstGeom>
          <a:noFill/>
        </p:spPr>
        <p:txBody>
          <a:bodyPr wrap="none" rtlCol="0">
            <a:spAutoFit/>
          </a:bodyPr>
          <a:lstStyle/>
          <a:p>
            <a:r>
              <a:rPr lang="en-US" sz="4000" b="1" i="1" dirty="0">
                <a:latin typeface="Times New Roman" panose="02020603050405020304" pitchFamily="18" charset="0"/>
                <a:cs typeface="Times New Roman" panose="02020603050405020304" pitchFamily="18" charset="0"/>
              </a:rPr>
              <a:t>Skin Sensor</a:t>
            </a:r>
          </a:p>
        </p:txBody>
      </p:sp>
      <p:cxnSp>
        <p:nvCxnSpPr>
          <p:cNvPr id="50" name="Straight Connector 49">
            <a:extLst>
              <a:ext uri="{FF2B5EF4-FFF2-40B4-BE49-F238E27FC236}">
                <a16:creationId xmlns:a16="http://schemas.microsoft.com/office/drawing/2014/main" id="{B591D210-D012-4537-B2E9-C48AF403E80B}"/>
              </a:ext>
            </a:extLst>
          </p:cNvPr>
          <p:cNvCxnSpPr>
            <a:cxnSpLocks/>
          </p:cNvCxnSpPr>
          <p:nvPr/>
        </p:nvCxnSpPr>
        <p:spPr>
          <a:xfrm>
            <a:off x="28569857" y="12861514"/>
            <a:ext cx="508235" cy="1"/>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52" name="TextBox 51">
            <a:extLst>
              <a:ext uri="{FF2B5EF4-FFF2-40B4-BE49-F238E27FC236}">
                <a16:creationId xmlns:a16="http://schemas.microsoft.com/office/drawing/2014/main" id="{EFB35236-DECF-4576-B8A9-6F6A4FE1F56A}"/>
              </a:ext>
            </a:extLst>
          </p:cNvPr>
          <p:cNvSpPr txBox="1"/>
          <p:nvPr/>
        </p:nvSpPr>
        <p:spPr>
          <a:xfrm>
            <a:off x="20574380" y="10769939"/>
            <a:ext cx="4431598" cy="707886"/>
          </a:xfrm>
          <a:prstGeom prst="rect">
            <a:avLst/>
          </a:prstGeom>
          <a:noFill/>
        </p:spPr>
        <p:txBody>
          <a:bodyPr wrap="square" rtlCol="0">
            <a:spAutoFit/>
          </a:bodyPr>
          <a:lstStyle/>
          <a:p>
            <a:r>
              <a:rPr lang="en-US" sz="4000" b="1" dirty="0">
                <a:latin typeface="Times New Roman" panose="02020603050405020304" pitchFamily="18" charset="0"/>
                <a:cs typeface="Times New Roman" panose="02020603050405020304" pitchFamily="18" charset="0"/>
              </a:rPr>
              <a:t>R12/5 Robotic Arm</a:t>
            </a:r>
          </a:p>
        </p:txBody>
      </p:sp>
      <p:sp>
        <p:nvSpPr>
          <p:cNvPr id="64" name="TextBox 63">
            <a:extLst>
              <a:ext uri="{FF2B5EF4-FFF2-40B4-BE49-F238E27FC236}">
                <a16:creationId xmlns:a16="http://schemas.microsoft.com/office/drawing/2014/main" id="{E8284989-3717-4449-A8B5-82D8BBA204C9}"/>
              </a:ext>
            </a:extLst>
          </p:cNvPr>
          <p:cNvSpPr txBox="1"/>
          <p:nvPr/>
        </p:nvSpPr>
        <p:spPr>
          <a:xfrm>
            <a:off x="26135937" y="27942989"/>
            <a:ext cx="5816592" cy="707886"/>
          </a:xfrm>
          <a:prstGeom prst="rect">
            <a:avLst/>
          </a:prstGeom>
          <a:noFill/>
        </p:spPr>
        <p:txBody>
          <a:bodyPr wrap="none" rtlCol="0">
            <a:spAutoFit/>
          </a:bodyPr>
          <a:lstStyle/>
          <a:p>
            <a:r>
              <a:rPr lang="en-US" sz="4000" b="1" dirty="0">
                <a:latin typeface="Times New Roman" panose="02020603050405020304" pitchFamily="18" charset="0"/>
                <a:cs typeface="Times New Roman" panose="02020603050405020304" pitchFamily="18" charset="0"/>
              </a:rPr>
              <a:t>Clusters in PCA subspace</a:t>
            </a:r>
          </a:p>
        </p:txBody>
      </p:sp>
      <p:grpSp>
        <p:nvGrpSpPr>
          <p:cNvPr id="68" name="Group 67">
            <a:extLst>
              <a:ext uri="{FF2B5EF4-FFF2-40B4-BE49-F238E27FC236}">
                <a16:creationId xmlns:a16="http://schemas.microsoft.com/office/drawing/2014/main" id="{CED8E972-8A06-4846-BD0A-C3E6E772F620}"/>
              </a:ext>
            </a:extLst>
          </p:cNvPr>
          <p:cNvGrpSpPr/>
          <p:nvPr/>
        </p:nvGrpSpPr>
        <p:grpSpPr>
          <a:xfrm>
            <a:off x="10254660" y="27764593"/>
            <a:ext cx="10923547" cy="7072599"/>
            <a:chOff x="6043889" y="27632128"/>
            <a:chExt cx="9333306" cy="6168222"/>
          </a:xfrm>
        </p:grpSpPr>
        <p:grpSp>
          <p:nvGrpSpPr>
            <p:cNvPr id="59" name="Group 58">
              <a:extLst>
                <a:ext uri="{FF2B5EF4-FFF2-40B4-BE49-F238E27FC236}">
                  <a16:creationId xmlns:a16="http://schemas.microsoft.com/office/drawing/2014/main" id="{4F982148-1F03-412D-990F-3E0B98B84562}"/>
                </a:ext>
              </a:extLst>
            </p:cNvPr>
            <p:cNvGrpSpPr/>
            <p:nvPr/>
          </p:nvGrpSpPr>
          <p:grpSpPr>
            <a:xfrm>
              <a:off x="6043889" y="27632128"/>
              <a:ext cx="9333306" cy="6168222"/>
              <a:chOff x="11072483" y="27523440"/>
              <a:chExt cx="11952615" cy="7643501"/>
            </a:xfrm>
          </p:grpSpPr>
          <p:graphicFrame>
            <p:nvGraphicFramePr>
              <p:cNvPr id="22" name="Object 21">
                <a:extLst>
                  <a:ext uri="{FF2B5EF4-FFF2-40B4-BE49-F238E27FC236}">
                    <a16:creationId xmlns:a16="http://schemas.microsoft.com/office/drawing/2014/main" id="{61EBB412-CB4C-433D-AEF0-CB7A8D52114A}"/>
                  </a:ext>
                </a:extLst>
              </p:cNvPr>
              <p:cNvGraphicFramePr>
                <a:graphicFrameLocks noChangeAspect="1"/>
              </p:cNvGraphicFramePr>
              <p:nvPr>
                <p:extLst>
                  <p:ext uri="{D42A27DB-BD31-4B8C-83A1-F6EECF244321}">
                    <p14:modId xmlns:p14="http://schemas.microsoft.com/office/powerpoint/2010/main" val="3435066987"/>
                  </p:ext>
                </p:extLst>
              </p:nvPr>
            </p:nvGraphicFramePr>
            <p:xfrm>
              <a:off x="11553823" y="28098750"/>
              <a:ext cx="11471275" cy="6351589"/>
            </p:xfrm>
            <a:graphic>
              <a:graphicData uri="http://schemas.openxmlformats.org/presentationml/2006/ole">
                <mc:AlternateContent xmlns:mc="http://schemas.openxmlformats.org/markup-compatibility/2006">
                  <mc:Choice xmlns:v="urn:schemas-microsoft-com:vml" Requires="v">
                    <p:oleObj spid="_x0000_s1336" name="Acrobat Document" r:id="rId22" imgW="6164301" imgH="3413562" progId="AcroExch.Document.DC">
                      <p:embed/>
                    </p:oleObj>
                  </mc:Choice>
                  <mc:Fallback>
                    <p:oleObj name="Acrobat Document" r:id="rId22" imgW="6164301" imgH="3413562" progId="AcroExch.Document.DC">
                      <p:embed/>
                      <p:pic>
                        <p:nvPicPr>
                          <p:cNvPr id="0" name=""/>
                          <p:cNvPicPr/>
                          <p:nvPr/>
                        </p:nvPicPr>
                        <p:blipFill>
                          <a:blip r:embed="rId23"/>
                          <a:stretch>
                            <a:fillRect/>
                          </a:stretch>
                        </p:blipFill>
                        <p:spPr>
                          <a:xfrm>
                            <a:off x="11553823" y="28098750"/>
                            <a:ext cx="11471275" cy="6351589"/>
                          </a:xfrm>
                          <a:prstGeom prst="rect">
                            <a:avLst/>
                          </a:prstGeom>
                        </p:spPr>
                      </p:pic>
                    </p:oleObj>
                  </mc:Fallback>
                </mc:AlternateContent>
              </a:graphicData>
            </a:graphic>
          </p:graphicFrame>
          <p:sp>
            <p:nvSpPr>
              <p:cNvPr id="57" name="Rectangle 56">
                <a:extLst>
                  <a:ext uri="{FF2B5EF4-FFF2-40B4-BE49-F238E27FC236}">
                    <a16:creationId xmlns:a16="http://schemas.microsoft.com/office/drawing/2014/main" id="{141CA9D6-6758-4E2A-B44D-FA9684FEEE84}"/>
                  </a:ext>
                </a:extLst>
              </p:cNvPr>
              <p:cNvSpPr/>
              <p:nvPr/>
            </p:nvSpPr>
            <p:spPr>
              <a:xfrm>
                <a:off x="11072483" y="27523440"/>
                <a:ext cx="5085713" cy="76435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AC5147CE-A789-425E-98D4-81F72A3378AC}"/>
                  </a:ext>
                </a:extLst>
              </p:cNvPr>
              <p:cNvSpPr/>
              <p:nvPr/>
            </p:nvSpPr>
            <p:spPr>
              <a:xfrm>
                <a:off x="11072483" y="27523440"/>
                <a:ext cx="11471275" cy="13146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7" name="Rectangle 66">
              <a:extLst>
                <a:ext uri="{FF2B5EF4-FFF2-40B4-BE49-F238E27FC236}">
                  <a16:creationId xmlns:a16="http://schemas.microsoft.com/office/drawing/2014/main" id="{2BB77905-D9A4-4312-B7C6-94032924E28D}"/>
                </a:ext>
              </a:extLst>
            </p:cNvPr>
            <p:cNvSpPr/>
            <p:nvPr/>
          </p:nvSpPr>
          <p:spPr>
            <a:xfrm>
              <a:off x="7968175" y="32539849"/>
              <a:ext cx="7409020" cy="7295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56" name="Picture 55">
            <a:extLst>
              <a:ext uri="{FF2B5EF4-FFF2-40B4-BE49-F238E27FC236}">
                <a16:creationId xmlns:a16="http://schemas.microsoft.com/office/drawing/2014/main" id="{9385A612-6CDF-4896-99B1-2BBDE2CCB237}"/>
              </a:ext>
            </a:extLst>
          </p:cNvPr>
          <p:cNvPicPr>
            <a:picLocks noChangeAspect="1"/>
          </p:cNvPicPr>
          <p:nvPr/>
        </p:nvPicPr>
        <p:blipFill rotWithShape="1">
          <a:blip r:embed="rId24"/>
          <a:srcRect l="5429" t="12262" r="61366" b="9563"/>
          <a:stretch/>
        </p:blipFill>
        <p:spPr>
          <a:xfrm>
            <a:off x="4269710" y="29196735"/>
            <a:ext cx="4951877" cy="4372050"/>
          </a:xfrm>
          <a:prstGeom prst="rect">
            <a:avLst/>
          </a:prstGeom>
        </p:spPr>
      </p:pic>
      <p:sp>
        <p:nvSpPr>
          <p:cNvPr id="62" name="TextBox 61">
            <a:extLst>
              <a:ext uri="{FF2B5EF4-FFF2-40B4-BE49-F238E27FC236}">
                <a16:creationId xmlns:a16="http://schemas.microsoft.com/office/drawing/2014/main" id="{03D93886-65BE-40E2-BF77-1478242AF6B9}"/>
              </a:ext>
            </a:extLst>
          </p:cNvPr>
          <p:cNvSpPr txBox="1"/>
          <p:nvPr/>
        </p:nvSpPr>
        <p:spPr>
          <a:xfrm>
            <a:off x="4484122" y="27948135"/>
            <a:ext cx="4461221" cy="707886"/>
          </a:xfrm>
          <a:prstGeom prst="rect">
            <a:avLst/>
          </a:prstGeom>
          <a:noFill/>
        </p:spPr>
        <p:txBody>
          <a:bodyPr wrap="none" rtlCol="0">
            <a:spAutoFit/>
          </a:bodyPr>
          <a:lstStyle/>
          <a:p>
            <a:r>
              <a:rPr lang="en-US" sz="4000" b="1" dirty="0">
                <a:latin typeface="Times New Roman" panose="02020603050405020304" pitchFamily="18" charset="0"/>
                <a:cs typeface="Times New Roman" panose="02020603050405020304" pitchFamily="18" charset="0"/>
              </a:rPr>
              <a:t>Raw Tactile Images</a:t>
            </a:r>
          </a:p>
        </p:txBody>
      </p:sp>
      <p:sp>
        <p:nvSpPr>
          <p:cNvPr id="65" name="TextBox 64">
            <a:extLst>
              <a:ext uri="{FF2B5EF4-FFF2-40B4-BE49-F238E27FC236}">
                <a16:creationId xmlns:a16="http://schemas.microsoft.com/office/drawing/2014/main" id="{33CFDE3B-8BFA-40F5-B454-35B67D659B10}"/>
              </a:ext>
            </a:extLst>
          </p:cNvPr>
          <p:cNvSpPr txBox="1"/>
          <p:nvPr/>
        </p:nvSpPr>
        <p:spPr>
          <a:xfrm>
            <a:off x="3548735" y="33809871"/>
            <a:ext cx="7772400" cy="923330"/>
          </a:xfrm>
          <a:prstGeom prst="rect">
            <a:avLst/>
          </a:prstGeom>
          <a:noFill/>
        </p:spPr>
        <p:txBody>
          <a:bodyPr wrap="square" rtlCol="0">
            <a:spAutoFit/>
          </a:bodyPr>
          <a:lstStyle/>
          <a:p>
            <a:r>
              <a:rPr lang="en-US" dirty="0"/>
              <a:t>Raw tactile images retrieved when probing each object in turn vertically. The </a:t>
            </a:r>
            <a:r>
              <a:rPr lang="en-US" i="1" dirty="0"/>
              <a:t>hotter</a:t>
            </a:r>
            <a:r>
              <a:rPr lang="en-US" dirty="0"/>
              <a:t> areas are the ones corresponding to tactile taxels detecting a higher pressure. The images are computed over three trials.</a:t>
            </a:r>
          </a:p>
        </p:txBody>
      </p:sp>
      <p:sp>
        <p:nvSpPr>
          <p:cNvPr id="63" name="TextBox 62">
            <a:extLst>
              <a:ext uri="{FF2B5EF4-FFF2-40B4-BE49-F238E27FC236}">
                <a16:creationId xmlns:a16="http://schemas.microsoft.com/office/drawing/2014/main" id="{94B9F9F5-3F4D-4DF3-B9B6-BB5A88045D38}"/>
              </a:ext>
            </a:extLst>
          </p:cNvPr>
          <p:cNvSpPr txBox="1"/>
          <p:nvPr/>
        </p:nvSpPr>
        <p:spPr>
          <a:xfrm>
            <a:off x="13661548" y="27942989"/>
            <a:ext cx="8868133" cy="707886"/>
          </a:xfrm>
          <a:prstGeom prst="rect">
            <a:avLst/>
          </a:prstGeom>
          <a:noFill/>
        </p:spPr>
        <p:txBody>
          <a:bodyPr wrap="none" rtlCol="0">
            <a:spAutoFit/>
          </a:bodyPr>
          <a:lstStyle/>
          <a:p>
            <a:r>
              <a:rPr lang="en-US" sz="4000" b="1" dirty="0">
                <a:latin typeface="Times New Roman" panose="02020603050405020304" pitchFamily="18" charset="0"/>
                <a:cs typeface="Times New Roman" panose="02020603050405020304" pitchFamily="18" charset="0"/>
              </a:rPr>
              <a:t>Dimensionality Reduction &amp; Clustering</a:t>
            </a:r>
          </a:p>
        </p:txBody>
      </p:sp>
      <p:sp>
        <p:nvSpPr>
          <p:cNvPr id="66" name="TextBox 65">
            <a:extLst>
              <a:ext uri="{FF2B5EF4-FFF2-40B4-BE49-F238E27FC236}">
                <a16:creationId xmlns:a16="http://schemas.microsoft.com/office/drawing/2014/main" id="{38317B22-A0AD-4F07-81C5-2D6CC4BF4BDC}"/>
              </a:ext>
            </a:extLst>
          </p:cNvPr>
          <p:cNvSpPr txBox="1"/>
          <p:nvPr/>
        </p:nvSpPr>
        <p:spPr>
          <a:xfrm>
            <a:off x="14458305" y="33910979"/>
            <a:ext cx="7772400" cy="923330"/>
          </a:xfrm>
          <a:prstGeom prst="rect">
            <a:avLst/>
          </a:prstGeom>
          <a:noFill/>
        </p:spPr>
        <p:txBody>
          <a:bodyPr wrap="square" rtlCol="0">
            <a:spAutoFit/>
          </a:bodyPr>
          <a:lstStyle/>
          <a:p>
            <a:r>
              <a:rPr lang="en-US" dirty="0"/>
              <a:t>From the Raw tactile images, the tactile matrix </a:t>
            </a:r>
            <a:r>
              <a:rPr lang="en-US" b="1" dirty="0"/>
              <a:t>X</a:t>
            </a:r>
            <a:r>
              <a:rPr lang="en-US" dirty="0"/>
              <a:t> is formed. PCA is used to re-encode each object as a 2-dimensional object, considering the two axis of highest variance in the data. Ultimately K-Means Clustering is used to divide the objects into 2 groups.</a:t>
            </a:r>
          </a:p>
        </p:txBody>
      </p:sp>
      <p:sp>
        <p:nvSpPr>
          <p:cNvPr id="60" name="Arrow: Right 59">
            <a:extLst>
              <a:ext uri="{FF2B5EF4-FFF2-40B4-BE49-F238E27FC236}">
                <a16:creationId xmlns:a16="http://schemas.microsoft.com/office/drawing/2014/main" id="{EF239271-89B3-491D-A83B-AFC408813AFC}"/>
              </a:ext>
            </a:extLst>
          </p:cNvPr>
          <p:cNvSpPr/>
          <p:nvPr/>
        </p:nvSpPr>
        <p:spPr>
          <a:xfrm>
            <a:off x="11040990" y="30412334"/>
            <a:ext cx="1957228" cy="1554251"/>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chemeClr val="tx1"/>
                </a:solidFill>
              </a:ln>
              <a:solidFill>
                <a:schemeClr val="tx1"/>
              </a:solidFill>
            </a:endParaRPr>
          </a:p>
        </p:txBody>
      </p:sp>
      <p:sp>
        <p:nvSpPr>
          <p:cNvPr id="69" name="TextBox 68">
            <a:extLst>
              <a:ext uri="{FF2B5EF4-FFF2-40B4-BE49-F238E27FC236}">
                <a16:creationId xmlns:a16="http://schemas.microsoft.com/office/drawing/2014/main" id="{6B97EC80-37E8-4BD3-944C-13A8DB3BF6DD}"/>
              </a:ext>
            </a:extLst>
          </p:cNvPr>
          <p:cNvSpPr txBox="1"/>
          <p:nvPr/>
        </p:nvSpPr>
        <p:spPr>
          <a:xfrm>
            <a:off x="25869837" y="33910979"/>
            <a:ext cx="7772400" cy="1200329"/>
          </a:xfrm>
          <a:prstGeom prst="rect">
            <a:avLst/>
          </a:prstGeom>
          <a:noFill/>
        </p:spPr>
        <p:txBody>
          <a:bodyPr wrap="square" rtlCol="0">
            <a:spAutoFit/>
          </a:bodyPr>
          <a:lstStyle/>
          <a:p>
            <a:r>
              <a:rPr lang="en-US" dirty="0"/>
              <a:t>The projected, 2-dimensional encoding of each probed object. And the corresponding Cluster guess after clustering the points through the K-Means Clustering algorithm.</a:t>
            </a:r>
          </a:p>
        </p:txBody>
      </p:sp>
      <p:sp>
        <p:nvSpPr>
          <p:cNvPr id="70" name="Arrow: Right 69">
            <a:extLst>
              <a:ext uri="{FF2B5EF4-FFF2-40B4-BE49-F238E27FC236}">
                <a16:creationId xmlns:a16="http://schemas.microsoft.com/office/drawing/2014/main" id="{02FFB066-EA8F-48C9-B7B8-4C80927A552B}"/>
              </a:ext>
            </a:extLst>
          </p:cNvPr>
          <p:cNvSpPr/>
          <p:nvPr/>
        </p:nvSpPr>
        <p:spPr>
          <a:xfrm>
            <a:off x="22894665" y="30179376"/>
            <a:ext cx="1957228" cy="1554251"/>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chemeClr val="tx1"/>
                </a:solidFill>
              </a:ln>
              <a:solidFill>
                <a:schemeClr val="tx1"/>
              </a:solidFill>
            </a:endParaRPr>
          </a:p>
        </p:txBody>
      </p:sp>
      <p:cxnSp>
        <p:nvCxnSpPr>
          <p:cNvPr id="73" name="Straight Connector 72">
            <a:extLst>
              <a:ext uri="{FF2B5EF4-FFF2-40B4-BE49-F238E27FC236}">
                <a16:creationId xmlns:a16="http://schemas.microsoft.com/office/drawing/2014/main" id="{E9CB01B2-8D1A-49C6-8BFD-E4CA443299CD}"/>
              </a:ext>
            </a:extLst>
          </p:cNvPr>
          <p:cNvCxnSpPr/>
          <p:nvPr/>
        </p:nvCxnSpPr>
        <p:spPr>
          <a:xfrm>
            <a:off x="12581511" y="37605422"/>
            <a:ext cx="0" cy="8415119"/>
          </a:xfrm>
          <a:prstGeom prst="line">
            <a:avLst/>
          </a:prstGeom>
          <a:ln w="5397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74" name="Straight Connector 73">
            <a:extLst>
              <a:ext uri="{FF2B5EF4-FFF2-40B4-BE49-F238E27FC236}">
                <a16:creationId xmlns:a16="http://schemas.microsoft.com/office/drawing/2014/main" id="{9028F373-5FA5-4734-B7D5-300E6B6CD9E1}"/>
              </a:ext>
            </a:extLst>
          </p:cNvPr>
          <p:cNvCxnSpPr/>
          <p:nvPr/>
        </p:nvCxnSpPr>
        <p:spPr>
          <a:xfrm>
            <a:off x="23997773" y="37605423"/>
            <a:ext cx="0" cy="8415119"/>
          </a:xfrm>
          <a:prstGeom prst="line">
            <a:avLst/>
          </a:prstGeom>
          <a:ln w="5397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graphicFrame>
        <p:nvGraphicFramePr>
          <p:cNvPr id="79" name="Object 78">
            <a:extLst>
              <a:ext uri="{FF2B5EF4-FFF2-40B4-BE49-F238E27FC236}">
                <a16:creationId xmlns:a16="http://schemas.microsoft.com/office/drawing/2014/main" id="{AB331F68-5F4D-40ED-B50B-4ADD9155BE05}"/>
              </a:ext>
            </a:extLst>
          </p:cNvPr>
          <p:cNvGraphicFramePr>
            <a:graphicFrameLocks noChangeAspect="1"/>
          </p:cNvGraphicFramePr>
          <p:nvPr>
            <p:extLst>
              <p:ext uri="{D42A27DB-BD31-4B8C-83A1-F6EECF244321}">
                <p14:modId xmlns:p14="http://schemas.microsoft.com/office/powerpoint/2010/main" val="2220405490"/>
              </p:ext>
            </p:extLst>
          </p:nvPr>
        </p:nvGraphicFramePr>
        <p:xfrm>
          <a:off x="8153518" y="40838939"/>
          <a:ext cx="3776508" cy="2285575"/>
        </p:xfrm>
        <a:graphic>
          <a:graphicData uri="http://schemas.openxmlformats.org/presentationml/2006/ole">
            <mc:AlternateContent xmlns:mc="http://schemas.openxmlformats.org/markup-compatibility/2006">
              <mc:Choice xmlns:v="urn:schemas-microsoft-com:vml" Requires="v">
                <p:oleObj spid="_x0000_s1337" name="Acrobat Document" r:id="rId25" imgW="10728832" imgH="6492197" progId="AcroExch.Document.DC">
                  <p:embed/>
                </p:oleObj>
              </mc:Choice>
              <mc:Fallback>
                <p:oleObj name="Acrobat Document" r:id="rId25" imgW="10728832" imgH="6492197" progId="AcroExch.Document.DC">
                  <p:embed/>
                  <p:pic>
                    <p:nvPicPr>
                      <p:cNvPr id="0" name=""/>
                      <p:cNvPicPr/>
                      <p:nvPr/>
                    </p:nvPicPr>
                    <p:blipFill>
                      <a:blip r:embed="rId13"/>
                      <a:stretch>
                        <a:fillRect/>
                      </a:stretch>
                    </p:blipFill>
                    <p:spPr>
                      <a:xfrm>
                        <a:off x="8153518" y="40838939"/>
                        <a:ext cx="3776508" cy="2285575"/>
                      </a:xfrm>
                      <a:prstGeom prst="rect">
                        <a:avLst/>
                      </a:prstGeom>
                    </p:spPr>
                  </p:pic>
                </p:oleObj>
              </mc:Fallback>
            </mc:AlternateContent>
          </a:graphicData>
        </a:graphic>
      </p:graphicFrame>
      <p:sp>
        <p:nvSpPr>
          <p:cNvPr id="80" name="TextBox 79">
            <a:extLst>
              <a:ext uri="{FF2B5EF4-FFF2-40B4-BE49-F238E27FC236}">
                <a16:creationId xmlns:a16="http://schemas.microsoft.com/office/drawing/2014/main" id="{71FDE5E1-84B5-4406-B11E-7BDEBC2E326B}"/>
              </a:ext>
            </a:extLst>
          </p:cNvPr>
          <p:cNvSpPr txBox="1"/>
          <p:nvPr/>
        </p:nvSpPr>
        <p:spPr>
          <a:xfrm>
            <a:off x="2859448" y="38584903"/>
            <a:ext cx="4299254" cy="1477328"/>
          </a:xfrm>
          <a:prstGeom prst="rect">
            <a:avLst/>
          </a:prstGeom>
          <a:noFill/>
        </p:spPr>
        <p:txBody>
          <a:bodyPr wrap="square" rtlCol="0">
            <a:spAutoFit/>
          </a:bodyPr>
          <a:lstStyle/>
          <a:p>
            <a:r>
              <a:rPr lang="en-US" dirty="0"/>
              <a:t>Raw tactile images retrieved when probing each object in turn vertically. The </a:t>
            </a:r>
            <a:r>
              <a:rPr lang="en-US" i="1" dirty="0"/>
              <a:t>hotter</a:t>
            </a:r>
            <a:r>
              <a:rPr lang="en-US" dirty="0"/>
              <a:t> areas are the ones corresponding to tactile taxels detecting a higher pressure. The images are computed over three trials.</a:t>
            </a:r>
          </a:p>
        </p:txBody>
      </p:sp>
      <p:sp>
        <p:nvSpPr>
          <p:cNvPr id="81" name="TextBox 80">
            <a:extLst>
              <a:ext uri="{FF2B5EF4-FFF2-40B4-BE49-F238E27FC236}">
                <a16:creationId xmlns:a16="http://schemas.microsoft.com/office/drawing/2014/main" id="{C6FE9E14-B399-4F18-90FF-8D81C7199419}"/>
              </a:ext>
            </a:extLst>
          </p:cNvPr>
          <p:cNvSpPr txBox="1"/>
          <p:nvPr/>
        </p:nvSpPr>
        <p:spPr>
          <a:xfrm>
            <a:off x="14452570" y="42601683"/>
            <a:ext cx="8077111" cy="923330"/>
          </a:xfrm>
          <a:prstGeom prst="rect">
            <a:avLst/>
          </a:prstGeom>
          <a:noFill/>
        </p:spPr>
        <p:txBody>
          <a:bodyPr wrap="square" rtlCol="0">
            <a:spAutoFit/>
          </a:bodyPr>
          <a:lstStyle/>
          <a:p>
            <a:r>
              <a:rPr lang="en-US" dirty="0"/>
              <a:t>Raw tactile images retrieved when probing each object in turn vertically. The </a:t>
            </a:r>
            <a:r>
              <a:rPr lang="en-US" i="1" dirty="0"/>
              <a:t>hotter</a:t>
            </a:r>
            <a:r>
              <a:rPr lang="en-US" dirty="0"/>
              <a:t> areas are the ones corresponding to tactile taxels detecting a higher pressure. The images are computed over three trials.</a:t>
            </a:r>
          </a:p>
        </p:txBody>
      </p:sp>
      <p:sp>
        <p:nvSpPr>
          <p:cNvPr id="82" name="TextBox 81">
            <a:extLst>
              <a:ext uri="{FF2B5EF4-FFF2-40B4-BE49-F238E27FC236}">
                <a16:creationId xmlns:a16="http://schemas.microsoft.com/office/drawing/2014/main" id="{A10E9BA5-24D7-4C79-8887-0E670DCE8A8E}"/>
              </a:ext>
            </a:extLst>
          </p:cNvPr>
          <p:cNvSpPr txBox="1"/>
          <p:nvPr/>
        </p:nvSpPr>
        <p:spPr>
          <a:xfrm>
            <a:off x="26218708" y="42700000"/>
            <a:ext cx="6974011" cy="923330"/>
          </a:xfrm>
          <a:prstGeom prst="rect">
            <a:avLst/>
          </a:prstGeom>
          <a:noFill/>
        </p:spPr>
        <p:txBody>
          <a:bodyPr wrap="square" rtlCol="0">
            <a:spAutoFit/>
          </a:bodyPr>
          <a:lstStyle/>
          <a:p>
            <a:r>
              <a:rPr lang="en-US" dirty="0"/>
              <a:t>Raw tactile images retrieved when probing each object in turn vertically. The </a:t>
            </a:r>
            <a:r>
              <a:rPr lang="en-US" i="1" dirty="0"/>
              <a:t>hotter</a:t>
            </a:r>
            <a:r>
              <a:rPr lang="en-US" dirty="0"/>
              <a:t> areas are the ones corresponding to tactile taxels detecting a higher pressure. The images are computed over three trials.</a:t>
            </a:r>
          </a:p>
        </p:txBody>
      </p:sp>
    </p:spTree>
    <p:extLst>
      <p:ext uri="{BB962C8B-B14F-4D97-AF65-F5344CB8AC3E}">
        <p14:creationId xmlns:p14="http://schemas.microsoft.com/office/powerpoint/2010/main" val="409887216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251</TotalTime>
  <Words>586</Words>
  <Application>Microsoft Office PowerPoint</Application>
  <PresentationFormat>Custom</PresentationFormat>
  <Paragraphs>31</Paragraphs>
  <Slides>1</Slides>
  <Notes>0</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1</vt:i4>
      </vt:variant>
    </vt:vector>
  </HeadingPairs>
  <TitlesOfParts>
    <vt:vector size="9" baseType="lpstr">
      <vt:lpstr>Arial</vt:lpstr>
      <vt:lpstr>Arsenal</vt:lpstr>
      <vt:lpstr>Calibri</vt:lpstr>
      <vt:lpstr>Calibri Light</vt:lpstr>
      <vt:lpstr>Open Sans</vt:lpstr>
      <vt:lpstr>Times New Roman</vt:lpstr>
      <vt:lpstr>Office Theme</vt:lpstr>
      <vt:lpstr>Adobe Acrobat Document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Luca Scimeca</dc:creator>
  <cp:lastModifiedBy>Luca Scimeca</cp:lastModifiedBy>
  <cp:revision>47</cp:revision>
  <dcterms:created xsi:type="dcterms:W3CDTF">2018-04-15T07:37:01Z</dcterms:created>
  <dcterms:modified xsi:type="dcterms:W3CDTF">2018-04-15T11:48:39Z</dcterms:modified>
</cp:coreProperties>
</file>

<file path=docProps/thumbnail.jpeg>
</file>